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55"/>
  </p:notesMasterIdLst>
  <p:handoutMasterIdLst>
    <p:handoutMasterId r:id="rId56"/>
  </p:handoutMasterIdLst>
  <p:sldIdLst>
    <p:sldId id="625" r:id="rId2"/>
    <p:sldId id="626" r:id="rId3"/>
    <p:sldId id="557" r:id="rId4"/>
    <p:sldId id="627" r:id="rId5"/>
    <p:sldId id="576" r:id="rId6"/>
    <p:sldId id="703" r:id="rId7"/>
    <p:sldId id="577" r:id="rId8"/>
    <p:sldId id="578" r:id="rId9"/>
    <p:sldId id="704" r:id="rId10"/>
    <p:sldId id="618" r:id="rId11"/>
    <p:sldId id="619" r:id="rId12"/>
    <p:sldId id="620" r:id="rId13"/>
    <p:sldId id="629" r:id="rId14"/>
    <p:sldId id="695" r:id="rId15"/>
    <p:sldId id="696" r:id="rId16"/>
    <p:sldId id="697" r:id="rId17"/>
    <p:sldId id="628" r:id="rId18"/>
    <p:sldId id="595" r:id="rId19"/>
    <p:sldId id="664" r:id="rId20"/>
    <p:sldId id="555" r:id="rId21"/>
    <p:sldId id="622" r:id="rId22"/>
    <p:sldId id="654" r:id="rId23"/>
    <p:sldId id="651" r:id="rId24"/>
    <p:sldId id="633" r:id="rId25"/>
    <p:sldId id="705" r:id="rId26"/>
    <p:sldId id="556" r:id="rId27"/>
    <p:sldId id="706" r:id="rId28"/>
    <p:sldId id="560" r:id="rId29"/>
    <p:sldId id="639" r:id="rId30"/>
    <p:sldId id="692" r:id="rId31"/>
    <p:sldId id="693" r:id="rId32"/>
    <p:sldId id="284" r:id="rId33"/>
    <p:sldId id="630" r:id="rId34"/>
    <p:sldId id="607" r:id="rId35"/>
    <p:sldId id="616" r:id="rId36"/>
    <p:sldId id="682" r:id="rId37"/>
    <p:sldId id="700" r:id="rId38"/>
    <p:sldId id="617" r:id="rId39"/>
    <p:sldId id="261" r:id="rId40"/>
    <p:sldId id="660" r:id="rId41"/>
    <p:sldId id="661" r:id="rId42"/>
    <p:sldId id="666" r:id="rId43"/>
    <p:sldId id="583" r:id="rId44"/>
    <p:sldId id="709" r:id="rId45"/>
    <p:sldId id="643" r:id="rId46"/>
    <p:sldId id="673" r:id="rId47"/>
    <p:sldId id="677" r:id="rId48"/>
    <p:sldId id="678" r:id="rId49"/>
    <p:sldId id="676" r:id="rId50"/>
    <p:sldId id="707" r:id="rId51"/>
    <p:sldId id="655" r:id="rId52"/>
    <p:sldId id="656" r:id="rId53"/>
    <p:sldId id="378" r:id="rId54"/>
  </p:sldIdLst>
  <p:sldSz cx="9144000" cy="5143500" type="screen16x9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tina De Ruyck" initials="BDR" lastIdx="1" clrIdx="0">
    <p:extLst>
      <p:ext uri="{19B8F6BF-5375-455C-9EA6-DF929625EA0E}">
        <p15:presenceInfo xmlns:p15="http://schemas.microsoft.com/office/powerpoint/2012/main" userId="S::bettina.deruyck@vlerick.com::9aa6aa9d-b41c-4492-8092-68b68cdc1d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FC4"/>
    <a:srgbClr val="DBDBDB"/>
    <a:srgbClr val="8A8A8A"/>
    <a:srgbClr val="FFFF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566" autoAdjust="0"/>
  </p:normalViewPr>
  <p:slideViewPr>
    <p:cSldViewPr>
      <p:cViewPr varScale="1">
        <p:scale>
          <a:sx n="110" d="100"/>
          <a:sy n="110" d="100"/>
        </p:scale>
        <p:origin x="160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934" y="-108"/>
      </p:cViewPr>
      <p:guideLst>
        <p:guide orient="horz" pos="2932"/>
        <p:guide pos="219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Firm 11</c:v>
                </c:pt>
                <c:pt idx="1">
                  <c:v>Firm 4</c:v>
                </c:pt>
                <c:pt idx="2">
                  <c:v>Firm 1</c:v>
                </c:pt>
                <c:pt idx="3">
                  <c:v>Firm 5</c:v>
                </c:pt>
                <c:pt idx="4">
                  <c:v>Firm 3</c:v>
                </c:pt>
                <c:pt idx="5">
                  <c:v>Firm 6</c:v>
                </c:pt>
                <c:pt idx="6">
                  <c:v>Firm 10</c:v>
                </c:pt>
                <c:pt idx="7">
                  <c:v>Firm 2</c:v>
                </c:pt>
                <c:pt idx="8">
                  <c:v>Firm 8</c:v>
                </c:pt>
                <c:pt idx="9">
                  <c:v>Firm 7</c:v>
                </c:pt>
                <c:pt idx="10">
                  <c:v>Firm 9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90.85</c:v>
                </c:pt>
                <c:pt idx="1">
                  <c:v>47.61</c:v>
                </c:pt>
                <c:pt idx="2">
                  <c:v>25.74</c:v>
                </c:pt>
                <c:pt idx="3">
                  <c:v>25.47</c:v>
                </c:pt>
                <c:pt idx="4">
                  <c:v>11.22</c:v>
                </c:pt>
                <c:pt idx="5">
                  <c:v>9.9600000000000009</c:v>
                </c:pt>
                <c:pt idx="6">
                  <c:v>7.43</c:v>
                </c:pt>
                <c:pt idx="7">
                  <c:v>-2.9</c:v>
                </c:pt>
                <c:pt idx="8">
                  <c:v>-23.07</c:v>
                </c:pt>
                <c:pt idx="9">
                  <c:v>-26.15</c:v>
                </c:pt>
                <c:pt idx="10">
                  <c:v>-31.07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B3-44F6-84C0-4C399DFD1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3305872"/>
        <c:axId val="573311776"/>
      </c:barChart>
      <c:catAx>
        <c:axId val="573305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573311776"/>
        <c:crosses val="autoZero"/>
        <c:auto val="1"/>
        <c:lblAlgn val="ctr"/>
        <c:lblOffset val="100"/>
        <c:noMultiLvlLbl val="0"/>
      </c:catAx>
      <c:valAx>
        <c:axId val="57331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% increase/</a:t>
                </a:r>
                <a:r>
                  <a:rPr lang="en-GB" dirty="0" err="1"/>
                  <a:t>decrese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30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If market</a:t>
            </a:r>
            <a:r>
              <a:rPr lang="en-US" baseline="0" dirty="0"/>
              <a:t> cap goes up 1%, CEO total remuneration goes up…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12134217713614E-3"/>
                  <c:y val="-4.0319198949584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A20-4A22-8349-9DD425CE60B6}"/>
                </c:ext>
              </c:extLst>
            </c:dLbl>
            <c:dLbl>
              <c:idx val="1"/>
              <c:layout>
                <c:manualLayout>
                  <c:x val="1.5606710885680785E-2"/>
                  <c:y val="-5.0398998686980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20-4A22-8349-9DD425CE60B6}"/>
                </c:ext>
              </c:extLst>
            </c:dLbl>
            <c:dLbl>
              <c:idx val="2"/>
              <c:layout>
                <c:manualLayout>
                  <c:x val="1.872805306281701E-2"/>
                  <c:y val="-6.7198664915973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20-4A22-8349-9DD425CE60B6}"/>
                </c:ext>
              </c:extLst>
            </c:dLbl>
            <c:dLbl>
              <c:idx val="3"/>
              <c:layout>
                <c:manualLayout>
                  <c:x val="3.9016777214201992E-2"/>
                  <c:y val="-5.0398998686980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20-4A22-8349-9DD425CE60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3.6900000000000001E-3</c:v>
                </c:pt>
                <c:pt idx="1">
                  <c:v>4.1000000000000003E-3</c:v>
                </c:pt>
                <c:pt idx="2">
                  <c:v>3.98E-3</c:v>
                </c:pt>
                <c:pt idx="3">
                  <c:v>4.3099999999999996E-3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20-4A22-8349-9DD425CE60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8949984"/>
        <c:axId val="558951624"/>
        <c:axId val="0"/>
      </c:bar3DChart>
      <c:catAx>
        <c:axId val="55894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951624"/>
        <c:crosses val="autoZero"/>
        <c:auto val="1"/>
        <c:lblAlgn val="ctr"/>
        <c:lblOffset val="100"/>
        <c:noMultiLvlLbl val="0"/>
      </c:catAx>
      <c:valAx>
        <c:axId val="558951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949984"/>
        <c:crosses val="autoZero"/>
        <c:crossBetween val="between"/>
        <c:majorUnit val="2.0000000000000006E-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14034979923261E-2"/>
          <c:y val="2.444364664402195E-2"/>
          <c:w val="0.91121858304582781"/>
          <c:h val="0.799234199781630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Ascx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Share-based remuneration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5F-4300-B567-BB05263675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AMX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Share-based remuneration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0.52200000000000002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5F-4300-B567-BB05263675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AEX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Share-based remuneration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5F-4300-B567-BB05263675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6403096"/>
        <c:axId val="376404080"/>
      </c:barChart>
      <c:catAx>
        <c:axId val="376403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404080"/>
        <c:crosses val="autoZero"/>
        <c:auto val="1"/>
        <c:lblAlgn val="ctr"/>
        <c:lblOffset val="100"/>
        <c:noMultiLvlLbl val="0"/>
      </c:catAx>
      <c:valAx>
        <c:axId val="37640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% of firms granting share-based remuneration</a:t>
                </a:r>
              </a:p>
            </c:rich>
          </c:tx>
          <c:layout>
            <c:manualLayout>
              <c:xMode val="edge"/>
              <c:yMode val="edge"/>
              <c:x val="6.0038410400354555E-2"/>
              <c:y val="3.811354828263758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403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Income-profit</c:v>
                </c:pt>
                <c:pt idx="1">
                  <c:v>Strategy</c:v>
                </c:pt>
                <c:pt idx="2">
                  <c:v>Employee</c:v>
                </c:pt>
                <c:pt idx="3">
                  <c:v>Sales</c:v>
                </c:pt>
                <c:pt idx="4">
                  <c:v>Efficiency</c:v>
                </c:pt>
                <c:pt idx="5">
                  <c:v>Customer</c:v>
                </c:pt>
                <c:pt idx="6">
                  <c:v>CSR</c:v>
                </c:pt>
                <c:pt idx="7">
                  <c:v>Innovation</c:v>
                </c:pt>
                <c:pt idx="8">
                  <c:v>Risk management</c:v>
                </c:pt>
                <c:pt idx="9">
                  <c:v>Shareholder</c:v>
                </c:pt>
                <c:pt idx="10">
                  <c:v>Environment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0.87</c:v>
                </c:pt>
                <c:pt idx="1">
                  <c:v>0.36</c:v>
                </c:pt>
                <c:pt idx="2">
                  <c:v>0.27</c:v>
                </c:pt>
                <c:pt idx="3">
                  <c:v>0.24</c:v>
                </c:pt>
                <c:pt idx="4">
                  <c:v>0.17</c:v>
                </c:pt>
                <c:pt idx="5">
                  <c:v>0.16</c:v>
                </c:pt>
                <c:pt idx="6">
                  <c:v>0.13</c:v>
                </c:pt>
                <c:pt idx="7">
                  <c:v>0.12</c:v>
                </c:pt>
                <c:pt idx="8">
                  <c:v>0.08</c:v>
                </c:pt>
                <c:pt idx="9">
                  <c:v>0.05</c:v>
                </c:pt>
                <c:pt idx="1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62-4733-8049-5243DE0417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72805306281701E-2"/>
                  <c:y val="-2.3519532720590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62-4733-8049-5243DE0417E0}"/>
                </c:ext>
              </c:extLst>
            </c:dLbl>
            <c:dLbl>
              <c:idx val="1"/>
              <c:layout>
                <c:manualLayout>
                  <c:x val="1.8728053062816982E-2"/>
                  <c:y val="-2.6879465966389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62-4733-8049-5243DE0417E0}"/>
                </c:ext>
              </c:extLst>
            </c:dLbl>
            <c:dLbl>
              <c:idx val="2"/>
              <c:layout>
                <c:manualLayout>
                  <c:x val="1.4046039797112759E-2"/>
                  <c:y val="-1.3439732983194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62-4733-8049-5243DE0417E0}"/>
                </c:ext>
              </c:extLst>
            </c:dLbl>
            <c:dLbl>
              <c:idx val="3"/>
              <c:layout>
                <c:manualLayout>
                  <c:x val="1.2485368708544674E-2"/>
                  <c:y val="-2.3519532720590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62-4733-8049-5243DE0417E0}"/>
                </c:ext>
              </c:extLst>
            </c:dLbl>
            <c:dLbl>
              <c:idx val="4"/>
              <c:layout>
                <c:manualLayout>
                  <c:x val="2.0288724151385096E-2"/>
                  <c:y val="-2.015959947479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62-4733-8049-5243DE0417E0}"/>
                </c:ext>
              </c:extLst>
            </c:dLbl>
            <c:dLbl>
              <c:idx val="5"/>
              <c:layout>
                <c:manualLayout>
                  <c:x val="1.7167381974248927E-2"/>
                  <c:y val="-6.71986649159745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662-4733-8049-5243DE0417E0}"/>
                </c:ext>
              </c:extLst>
            </c:dLbl>
            <c:dLbl>
              <c:idx val="6"/>
              <c:layout>
                <c:manualLayout>
                  <c:x val="1.2485368708544674E-2"/>
                  <c:y val="-2.6879465966389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662-4733-8049-5243DE0417E0}"/>
                </c:ext>
              </c:extLst>
            </c:dLbl>
            <c:dLbl>
              <c:idx val="7"/>
              <c:layout>
                <c:manualLayout>
                  <c:x val="1.5606710885680842E-2"/>
                  <c:y val="-2.015959947479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662-4733-8049-5243DE0417E0}"/>
                </c:ext>
              </c:extLst>
            </c:dLbl>
            <c:dLbl>
              <c:idx val="8"/>
              <c:layout>
                <c:manualLayout>
                  <c:x val="2.0288724151385096E-2"/>
                  <c:y val="-2.3519532720590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662-4733-8049-5243DE0417E0}"/>
                </c:ext>
              </c:extLst>
            </c:dLbl>
            <c:dLbl>
              <c:idx val="9"/>
              <c:layout>
                <c:manualLayout>
                  <c:x val="1.5606710885680843E-3"/>
                  <c:y val="-2.6879465966389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662-4733-8049-5243DE0417E0}"/>
                </c:ext>
              </c:extLst>
            </c:dLbl>
            <c:dLbl>
              <c:idx val="10"/>
              <c:layout>
                <c:manualLayout>
                  <c:x val="1.7167381974248927E-2"/>
                  <c:y val="-6.7198664915973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662-4733-8049-5243DE0417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Income-profit</c:v>
                </c:pt>
                <c:pt idx="1">
                  <c:v>Strategy</c:v>
                </c:pt>
                <c:pt idx="2">
                  <c:v>Employee</c:v>
                </c:pt>
                <c:pt idx="3">
                  <c:v>Sales</c:v>
                </c:pt>
                <c:pt idx="4">
                  <c:v>Efficiency</c:v>
                </c:pt>
                <c:pt idx="5">
                  <c:v>Customer</c:v>
                </c:pt>
                <c:pt idx="6">
                  <c:v>CSR</c:v>
                </c:pt>
                <c:pt idx="7">
                  <c:v>Innovation</c:v>
                </c:pt>
                <c:pt idx="8">
                  <c:v>Risk management</c:v>
                </c:pt>
                <c:pt idx="9">
                  <c:v>Shareholder</c:v>
                </c:pt>
                <c:pt idx="10">
                  <c:v>Environment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0.65</c:v>
                </c:pt>
                <c:pt idx="1">
                  <c:v>0.04</c:v>
                </c:pt>
                <c:pt idx="2">
                  <c:v>0.03</c:v>
                </c:pt>
                <c:pt idx="3">
                  <c:v>0.11</c:v>
                </c:pt>
                <c:pt idx="4">
                  <c:v>0.02</c:v>
                </c:pt>
                <c:pt idx="5">
                  <c:v>0.04</c:v>
                </c:pt>
                <c:pt idx="6">
                  <c:v>0.04</c:v>
                </c:pt>
                <c:pt idx="7">
                  <c:v>0.02</c:v>
                </c:pt>
                <c:pt idx="8">
                  <c:v>0.01</c:v>
                </c:pt>
                <c:pt idx="9">
                  <c:v>0.68</c:v>
                </c:pt>
                <c:pt idx="1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62-4733-8049-5243DE041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2534312"/>
        <c:axId val="452537920"/>
        <c:axId val="0"/>
      </c:bar3DChart>
      <c:catAx>
        <c:axId val="45253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537920"/>
        <c:crosses val="autoZero"/>
        <c:auto val="1"/>
        <c:lblAlgn val="ctr"/>
        <c:lblOffset val="100"/>
        <c:noMultiLvlLbl val="0"/>
      </c:catAx>
      <c:valAx>
        <c:axId val="45253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534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</c:v>
                </c:pt>
                <c:pt idx="1">
                  <c:v>NL</c:v>
                </c:pt>
                <c:pt idx="2">
                  <c:v>D</c:v>
                </c:pt>
                <c:pt idx="3">
                  <c:v>F</c:v>
                </c:pt>
                <c:pt idx="4">
                  <c:v>UK</c:v>
                </c:pt>
                <c:pt idx="5">
                  <c:v>S</c:v>
                </c:pt>
                <c:pt idx="6">
                  <c:v>CH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68-4413-AC99-87F8FA69A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6291544"/>
        <c:axId val="546291872"/>
      </c:barChart>
      <c:catAx>
        <c:axId val="546291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291872"/>
        <c:crosses val="autoZero"/>
        <c:auto val="1"/>
        <c:lblAlgn val="ctr"/>
        <c:lblOffset val="100"/>
        <c:noMultiLvlLbl val="0"/>
      </c:catAx>
      <c:valAx>
        <c:axId val="54629187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Number of 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2915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9A0-4368-BD06-46FD792CF6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9A0-4368-BD06-46FD792CF6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Holding period</c:v>
                </c:pt>
                <c:pt idx="1">
                  <c:v>No holding period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0.26</c:v>
                </c:pt>
                <c:pt idx="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AE-46FC-BA2D-480189EB24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</c:v>
                </c:pt>
                <c:pt idx="1">
                  <c:v>NL</c:v>
                </c:pt>
                <c:pt idx="2">
                  <c:v>D</c:v>
                </c:pt>
                <c:pt idx="3">
                  <c:v>F</c:v>
                </c:pt>
                <c:pt idx="4">
                  <c:v>UK</c:v>
                </c:pt>
                <c:pt idx="5">
                  <c:v>S</c:v>
                </c:pt>
                <c:pt idx="6">
                  <c:v>CH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0.02</c:v>
                </c:pt>
                <c:pt idx="1">
                  <c:v>0.42</c:v>
                </c:pt>
                <c:pt idx="2">
                  <c:v>0</c:v>
                </c:pt>
                <c:pt idx="3">
                  <c:v>0.2</c:v>
                </c:pt>
                <c:pt idx="4">
                  <c:v>0.42</c:v>
                </c:pt>
                <c:pt idx="5">
                  <c:v>0.04</c:v>
                </c:pt>
                <c:pt idx="6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5E-41F3-B98E-99848FD24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6492312"/>
        <c:axId val="556491328"/>
      </c:barChart>
      <c:catAx>
        <c:axId val="556492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491328"/>
        <c:crosses val="autoZero"/>
        <c:auto val="1"/>
        <c:lblAlgn val="ctr"/>
        <c:lblOffset val="100"/>
        <c:noMultiLvlLbl val="0"/>
      </c:catAx>
      <c:valAx>
        <c:axId val="55649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492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2.4970737417089377E-2"/>
                  <c:y val="-4.3679132195383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1F-4757-8792-6FD104273DDF}"/>
                </c:ext>
              </c:extLst>
            </c:dLbl>
            <c:dLbl>
              <c:idx val="2"/>
              <c:layout>
                <c:manualLayout>
                  <c:x val="-2.0288724151385096E-2"/>
                  <c:y val="-4.3679132195383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1F-4757-8792-6FD104273DDF}"/>
                </c:ext>
              </c:extLst>
            </c:dLbl>
            <c:dLbl>
              <c:idx val="3"/>
              <c:layout>
                <c:manualLayout>
                  <c:x val="-7.8033554428404211E-3"/>
                  <c:y val="-5.0398998686980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F4-4BD9-9B15-96EA13ABCB2F}"/>
                </c:ext>
              </c:extLst>
            </c:dLbl>
            <c:dLbl>
              <c:idx val="4"/>
              <c:layout>
                <c:manualLayout>
                  <c:x val="-4.99414748341788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1F-4757-8792-6FD104273DDF}"/>
                </c:ext>
              </c:extLst>
            </c:dLbl>
            <c:dLbl>
              <c:idx val="5"/>
              <c:layout>
                <c:manualLayout>
                  <c:x val="-1.7167381974248927E-2"/>
                  <c:y val="-8.0638397899168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1F-4757-8792-6FD104273DDF}"/>
                </c:ext>
              </c:extLst>
            </c:dLbl>
            <c:dLbl>
              <c:idx val="6"/>
              <c:layout>
                <c:manualLayout>
                  <c:x val="-2.0288724151385211E-2"/>
                  <c:y val="-5.0398998686980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F4-4BD9-9B15-96EA13ABCB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</c:v>
                </c:pt>
                <c:pt idx="1">
                  <c:v>NL</c:v>
                </c:pt>
                <c:pt idx="2">
                  <c:v>D</c:v>
                </c:pt>
                <c:pt idx="3">
                  <c:v>F</c:v>
                </c:pt>
                <c:pt idx="4">
                  <c:v>UK</c:v>
                </c:pt>
                <c:pt idx="5">
                  <c:v>S</c:v>
                </c:pt>
                <c:pt idx="6">
                  <c:v>CH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</c:v>
                </c:pt>
                <c:pt idx="1">
                  <c:v>0.21</c:v>
                </c:pt>
                <c:pt idx="2">
                  <c:v>7.0000000000000007E-2</c:v>
                </c:pt>
                <c:pt idx="3">
                  <c:v>0.02</c:v>
                </c:pt>
                <c:pt idx="4">
                  <c:v>0.93</c:v>
                </c:pt>
                <c:pt idx="5">
                  <c:v>0.13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6C-4392-B474-B5E18161F1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1.6799666228993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F4-4BD9-9B15-96EA13ABCB2F}"/>
                </c:ext>
              </c:extLst>
            </c:dLbl>
            <c:dLbl>
              <c:idx val="1"/>
              <c:layout>
                <c:manualLayout>
                  <c:x val="2.3410066328521262E-2"/>
                  <c:y val="-1.6799666228993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F4-4BD9-9B15-96EA13ABCB2F}"/>
                </c:ext>
              </c:extLst>
            </c:dLbl>
            <c:dLbl>
              <c:idx val="2"/>
              <c:layout>
                <c:manualLayout>
                  <c:x val="3.4334763948497854E-2"/>
                  <c:y val="-7.727846465337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F4-4BD9-9B15-96EA13ABCB2F}"/>
                </c:ext>
              </c:extLst>
            </c:dLbl>
            <c:dLbl>
              <c:idx val="4"/>
              <c:layout>
                <c:manualLayout>
                  <c:x val="6.55481857198594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F4-4BD9-9B15-96EA13ABCB2F}"/>
                </c:ext>
              </c:extLst>
            </c:dLbl>
            <c:dLbl>
              <c:idx val="5"/>
              <c:layout>
                <c:manualLayout>
                  <c:x val="1.872805306281701E-2"/>
                  <c:y val="-7.3918531407571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F4-4BD9-9B15-96EA13ABCB2F}"/>
                </c:ext>
              </c:extLst>
            </c:dLbl>
            <c:dLbl>
              <c:idx val="6"/>
              <c:layout>
                <c:manualLayout>
                  <c:x val="1.5606710885680728E-2"/>
                  <c:y val="-2.015959947479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F4-4BD9-9B15-96EA13ABCB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</c:v>
                </c:pt>
                <c:pt idx="1">
                  <c:v>NL</c:v>
                </c:pt>
                <c:pt idx="2">
                  <c:v>D</c:v>
                </c:pt>
                <c:pt idx="3">
                  <c:v>F</c:v>
                </c:pt>
                <c:pt idx="4">
                  <c:v>UK</c:v>
                </c:pt>
                <c:pt idx="5">
                  <c:v>S</c:v>
                </c:pt>
                <c:pt idx="6">
                  <c:v>CH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0.03</c:v>
                </c:pt>
                <c:pt idx="1">
                  <c:v>0.33</c:v>
                </c:pt>
                <c:pt idx="2">
                  <c:v>0.16</c:v>
                </c:pt>
                <c:pt idx="3">
                  <c:v>0.02</c:v>
                </c:pt>
                <c:pt idx="4">
                  <c:v>0.93</c:v>
                </c:pt>
                <c:pt idx="5">
                  <c:v>0.14000000000000001</c:v>
                </c:pt>
                <c:pt idx="6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6C-4392-B474-B5E18161F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8050376"/>
        <c:axId val="518052016"/>
        <c:axId val="0"/>
      </c:bar3DChart>
      <c:catAx>
        <c:axId val="518050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8052016"/>
        <c:crosses val="autoZero"/>
        <c:auto val="1"/>
        <c:lblAlgn val="ctr"/>
        <c:lblOffset val="100"/>
        <c:noMultiLvlLbl val="0"/>
      </c:catAx>
      <c:valAx>
        <c:axId val="51805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80503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B9036-C518-4401-8B0C-13BCC4DB441C}" type="datetimeFigureOut">
              <a:rPr lang="nl-BE" smtClean="0"/>
              <a:t>11/12/2018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17A84-B2B3-4BAD-A96D-9DC45715123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092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6F8FF-D4E0-4DC5-8FC9-714012EEF525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5" y="4421823"/>
            <a:ext cx="5563870" cy="418909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2616E-6716-4521-B9CF-23775A471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37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784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384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739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788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16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337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59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707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942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979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Here, we try to find out which factors play a role to explain the extent to which firms have a higher bonus </a:t>
            </a:r>
            <a:r>
              <a:rPr lang="en-GB" dirty="0" err="1"/>
              <a:t>payout</a:t>
            </a:r>
            <a:r>
              <a:rPr lang="en-GB" dirty="0"/>
              <a:t> than the target level.</a:t>
            </a:r>
          </a:p>
          <a:p>
            <a:endParaRPr lang="en-GB" dirty="0"/>
          </a:p>
          <a:p>
            <a:r>
              <a:rPr lang="en-GB" dirty="0"/>
              <a:t>Sector: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industrials &gt; consumer discretionary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communication services &gt; consumer discretionary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communication services &gt; real estate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financials &gt; consumer discretionary </a:t>
            </a:r>
          </a:p>
          <a:p>
            <a:endParaRPr lang="en-GB" dirty="0"/>
          </a:p>
          <a:p>
            <a:r>
              <a:rPr lang="en-GB" dirty="0"/>
              <a:t>Country: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Sweden and Switzerland &lt; Belgium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Sweden and Switzerland &lt; The Netherlands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678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127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Shares (TB &amp; PB), Stock options (TB &amp; PB), NC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5048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Country: lower occurrence of share-based remuneration in Germany.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8895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39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9647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0398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8149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298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138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362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794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3644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1644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5799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200% base pay is the most frequent. Goes to 400 times base pay.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1037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5585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1999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28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91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9380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225B8-F88D-C64F-85F2-CA8054D47C5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64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721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839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823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354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900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290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787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4"/>
          <p:cNvSpPr txBox="1"/>
          <p:nvPr/>
        </p:nvSpPr>
        <p:spPr>
          <a:xfrm>
            <a:off x="3600000" y="4896000"/>
            <a:ext cx="1944000" cy="144000"/>
          </a:xfrm>
          <a:prstGeom prst="rect">
            <a:avLst/>
          </a:prstGeom>
          <a:noFill/>
        </p:spPr>
        <p:txBody>
          <a:bodyPr wrap="square" lIns="0" tIns="0" rIns="0" bIns="1080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© </a:t>
            </a:r>
            <a:r>
              <a:rPr kumimoji="0" lang="nl-NL" sz="800" b="0" i="0" u="none" strike="noStrike" kern="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Vlerick</a:t>
            </a: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 Business School</a:t>
            </a:r>
          </a:p>
        </p:txBody>
      </p:sp>
      <p:sp>
        <p:nvSpPr>
          <p:cNvPr id="13" name="Freeform 12"/>
          <p:cNvSpPr/>
          <p:nvPr/>
        </p:nvSpPr>
        <p:spPr>
          <a:xfrm>
            <a:off x="504000" y="827999"/>
            <a:ext cx="7776000" cy="28800"/>
          </a:xfrm>
          <a:custGeom>
            <a:avLst/>
            <a:gdLst>
              <a:gd name="connsiteX0" fmla="*/ 0 w 864096"/>
              <a:gd name="connsiteY0" fmla="*/ 0 h 71437"/>
              <a:gd name="connsiteX1" fmla="*/ 864096 w 864096"/>
              <a:gd name="connsiteY1" fmla="*/ 0 h 71437"/>
              <a:gd name="connsiteX2" fmla="*/ 864096 w 864096"/>
              <a:gd name="connsiteY2" fmla="*/ 71437 h 71437"/>
              <a:gd name="connsiteX3" fmla="*/ 0 w 864096"/>
              <a:gd name="connsiteY3" fmla="*/ 71437 h 71437"/>
              <a:gd name="connsiteX4" fmla="*/ 0 w 864096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900100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864096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36104"/>
              <a:gd name="connsiteY0" fmla="*/ 0 h 71437"/>
              <a:gd name="connsiteX1" fmla="*/ 900100 w 936104"/>
              <a:gd name="connsiteY1" fmla="*/ 0 h 71437"/>
              <a:gd name="connsiteX2" fmla="*/ 936104 w 936104"/>
              <a:gd name="connsiteY2" fmla="*/ 71437 h 71437"/>
              <a:gd name="connsiteX3" fmla="*/ 0 w 936104"/>
              <a:gd name="connsiteY3" fmla="*/ 71437 h 71437"/>
              <a:gd name="connsiteX4" fmla="*/ 36004 w 936104"/>
              <a:gd name="connsiteY4" fmla="*/ 0 h 71437"/>
              <a:gd name="connsiteX0" fmla="*/ 0 w 900100"/>
              <a:gd name="connsiteY0" fmla="*/ 0 h 71437"/>
              <a:gd name="connsiteX1" fmla="*/ 864096 w 900100"/>
              <a:gd name="connsiteY1" fmla="*/ 0 h 71437"/>
              <a:gd name="connsiteX2" fmla="*/ 900100 w 900100"/>
              <a:gd name="connsiteY2" fmla="*/ 71437 h 71437"/>
              <a:gd name="connsiteX3" fmla="*/ 36004 w 900100"/>
              <a:gd name="connsiteY3" fmla="*/ 71437 h 71437"/>
              <a:gd name="connsiteX4" fmla="*/ 0 w 900100"/>
              <a:gd name="connsiteY4" fmla="*/ 0 h 71437"/>
              <a:gd name="connsiteX0" fmla="*/ 0 w 1332148"/>
              <a:gd name="connsiteY0" fmla="*/ 0 h 71437"/>
              <a:gd name="connsiteX1" fmla="*/ 1332148 w 1332148"/>
              <a:gd name="connsiteY1" fmla="*/ 0 h 71437"/>
              <a:gd name="connsiteX2" fmla="*/ 900100 w 1332148"/>
              <a:gd name="connsiteY2" fmla="*/ 71437 h 71437"/>
              <a:gd name="connsiteX3" fmla="*/ 36004 w 1332148"/>
              <a:gd name="connsiteY3" fmla="*/ 71437 h 71437"/>
              <a:gd name="connsiteX4" fmla="*/ 0 w 1332148"/>
              <a:gd name="connsiteY4" fmla="*/ 0 h 71437"/>
              <a:gd name="connsiteX0" fmla="*/ 0 w 6516724"/>
              <a:gd name="connsiteY0" fmla="*/ 0 h 71437"/>
              <a:gd name="connsiteX1" fmla="*/ 6516724 w 6516724"/>
              <a:gd name="connsiteY1" fmla="*/ 0 h 71437"/>
              <a:gd name="connsiteX2" fmla="*/ 900100 w 6516724"/>
              <a:gd name="connsiteY2" fmla="*/ 71437 h 71437"/>
              <a:gd name="connsiteX3" fmla="*/ 36004 w 6516724"/>
              <a:gd name="connsiteY3" fmla="*/ 71437 h 71437"/>
              <a:gd name="connsiteX4" fmla="*/ 0 w 6516724"/>
              <a:gd name="connsiteY4" fmla="*/ 0 h 71437"/>
              <a:gd name="connsiteX0" fmla="*/ 0 w 6588732"/>
              <a:gd name="connsiteY0" fmla="*/ 0 h 71437"/>
              <a:gd name="connsiteX1" fmla="*/ 6516724 w 6588732"/>
              <a:gd name="connsiteY1" fmla="*/ 0 h 71437"/>
              <a:gd name="connsiteX2" fmla="*/ 6588732 w 6588732"/>
              <a:gd name="connsiteY2" fmla="*/ 71437 h 71437"/>
              <a:gd name="connsiteX3" fmla="*/ 36004 w 6588732"/>
              <a:gd name="connsiteY3" fmla="*/ 71437 h 71437"/>
              <a:gd name="connsiteX4" fmla="*/ 0 w 6588732"/>
              <a:gd name="connsiteY4" fmla="*/ 0 h 71437"/>
              <a:gd name="connsiteX0" fmla="*/ 0 w 8028892"/>
              <a:gd name="connsiteY0" fmla="*/ 0 h 71437"/>
              <a:gd name="connsiteX1" fmla="*/ 6516724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0 w 8028892"/>
              <a:gd name="connsiteY0" fmla="*/ 0 h 71437"/>
              <a:gd name="connsiteX1" fmla="*/ 7992888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72008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72008 w 7992888"/>
              <a:gd name="connsiteY4" fmla="*/ 0 h 71437"/>
              <a:gd name="connsiteX0" fmla="*/ 26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60 w 7992888"/>
              <a:gd name="connsiteY4" fmla="*/ 0 h 71437"/>
              <a:gd name="connsiteX0" fmla="*/ 337159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337159 w 7992888"/>
              <a:gd name="connsiteY4" fmla="*/ 0 h 71437"/>
              <a:gd name="connsiteX0" fmla="*/ 87 w 8072823"/>
              <a:gd name="connsiteY0" fmla="*/ 0 h 71437"/>
              <a:gd name="connsiteX1" fmla="*/ 8036819 w 8072823"/>
              <a:gd name="connsiteY1" fmla="*/ 0 h 71437"/>
              <a:gd name="connsiteX2" fmla="*/ 8072823 w 8072823"/>
              <a:gd name="connsiteY2" fmla="*/ 71437 h 71437"/>
              <a:gd name="connsiteX3" fmla="*/ 79935 w 8072823"/>
              <a:gd name="connsiteY3" fmla="*/ 71437 h 71437"/>
              <a:gd name="connsiteX4" fmla="*/ 87 w 8072823"/>
              <a:gd name="connsiteY4" fmla="*/ 0 h 71437"/>
              <a:gd name="connsiteX0" fmla="*/ 87 w 8022581"/>
              <a:gd name="connsiteY0" fmla="*/ 0 h 71437"/>
              <a:gd name="connsiteX1" fmla="*/ 7986577 w 8022581"/>
              <a:gd name="connsiteY1" fmla="*/ 0 h 71437"/>
              <a:gd name="connsiteX2" fmla="*/ 8022581 w 8022581"/>
              <a:gd name="connsiteY2" fmla="*/ 71437 h 71437"/>
              <a:gd name="connsiteX3" fmla="*/ 29693 w 8022581"/>
              <a:gd name="connsiteY3" fmla="*/ 71437 h 71437"/>
              <a:gd name="connsiteX4" fmla="*/ 87 w 8022581"/>
              <a:gd name="connsiteY4" fmla="*/ 0 h 71437"/>
              <a:gd name="connsiteX0" fmla="*/ 2832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8320 w 7992888"/>
              <a:gd name="connsiteY4" fmla="*/ 0 h 71437"/>
              <a:gd name="connsiteX0" fmla="*/ 87 w 8006030"/>
              <a:gd name="connsiteY0" fmla="*/ 0 h 71437"/>
              <a:gd name="connsiteX1" fmla="*/ 7970026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98279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80277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7802777"/>
              <a:gd name="connsiteY0" fmla="*/ 0 h 77704"/>
              <a:gd name="connsiteX1" fmla="*/ 7802777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8"/>
              <a:gd name="connsiteY0" fmla="*/ 0 h 77704"/>
              <a:gd name="connsiteX1" fmla="*/ 7766774 w 7802778"/>
              <a:gd name="connsiteY1" fmla="*/ 0 h 77704"/>
              <a:gd name="connsiteX2" fmla="*/ 7802778 w 7802778"/>
              <a:gd name="connsiteY2" fmla="*/ 77704 h 77704"/>
              <a:gd name="connsiteX3" fmla="*/ 13142 w 7802778"/>
              <a:gd name="connsiteY3" fmla="*/ 71437 h 77704"/>
              <a:gd name="connsiteX4" fmla="*/ 87 w 7802778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23122 w 7789635"/>
              <a:gd name="connsiteY0" fmla="*/ 0 h 77704"/>
              <a:gd name="connsiteX1" fmla="*/ 7753632 w 7789635"/>
              <a:gd name="connsiteY1" fmla="*/ 0 h 77704"/>
              <a:gd name="connsiteX2" fmla="*/ 7789635 w 7789635"/>
              <a:gd name="connsiteY2" fmla="*/ 77704 h 77704"/>
              <a:gd name="connsiteX3" fmla="*/ 0 w 7789635"/>
              <a:gd name="connsiteY3" fmla="*/ 71437 h 77704"/>
              <a:gd name="connsiteX4" fmla="*/ 23122 w 7789635"/>
              <a:gd name="connsiteY4" fmla="*/ 0 h 77704"/>
              <a:gd name="connsiteX0" fmla="*/ 87 w 7766600"/>
              <a:gd name="connsiteY0" fmla="*/ 0 h 78811"/>
              <a:gd name="connsiteX1" fmla="*/ 7730597 w 7766600"/>
              <a:gd name="connsiteY1" fmla="*/ 0 h 78811"/>
              <a:gd name="connsiteX2" fmla="*/ 7766600 w 7766600"/>
              <a:gd name="connsiteY2" fmla="*/ 77704 h 78811"/>
              <a:gd name="connsiteX3" fmla="*/ 87 w 7766600"/>
              <a:gd name="connsiteY3" fmla="*/ 78811 h 78811"/>
              <a:gd name="connsiteX4" fmla="*/ 87 w 7766600"/>
              <a:gd name="connsiteY4" fmla="*/ 0 h 78811"/>
              <a:gd name="connsiteX0" fmla="*/ 87 w 8064722"/>
              <a:gd name="connsiteY0" fmla="*/ 0 h 78811"/>
              <a:gd name="connsiteX1" fmla="*/ 7730597 w 8064722"/>
              <a:gd name="connsiteY1" fmla="*/ 0 h 78811"/>
              <a:gd name="connsiteX2" fmla="*/ 8064722 w 8064722"/>
              <a:gd name="connsiteY2" fmla="*/ 78811 h 78811"/>
              <a:gd name="connsiteX3" fmla="*/ 87 w 8064722"/>
              <a:gd name="connsiteY3" fmla="*/ 78811 h 78811"/>
              <a:gd name="connsiteX4" fmla="*/ 87 w 8064722"/>
              <a:gd name="connsiteY4" fmla="*/ 0 h 78811"/>
              <a:gd name="connsiteX0" fmla="*/ 87 w 8028718"/>
              <a:gd name="connsiteY0" fmla="*/ 0 h 78811"/>
              <a:gd name="connsiteX1" fmla="*/ 7730597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992714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884702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7920706"/>
              <a:gd name="connsiteY0" fmla="*/ 0 h 78811"/>
              <a:gd name="connsiteX1" fmla="*/ 7884702 w 7920706"/>
              <a:gd name="connsiteY1" fmla="*/ 0 h 78811"/>
              <a:gd name="connsiteX2" fmla="*/ 7920706 w 7920706"/>
              <a:gd name="connsiteY2" fmla="*/ 78811 h 78811"/>
              <a:gd name="connsiteX3" fmla="*/ 87 w 7920706"/>
              <a:gd name="connsiteY3" fmla="*/ 78811 h 78811"/>
              <a:gd name="connsiteX4" fmla="*/ 87 w 7920706"/>
              <a:gd name="connsiteY4" fmla="*/ 0 h 78811"/>
              <a:gd name="connsiteX0" fmla="*/ 87 w 7884702"/>
              <a:gd name="connsiteY0" fmla="*/ 0 h 78811"/>
              <a:gd name="connsiteX1" fmla="*/ 7884702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866291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779839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11550"/>
              <a:gd name="connsiteY0" fmla="*/ 0 h 78811"/>
              <a:gd name="connsiteX1" fmla="*/ 7779839 w 7811550"/>
              <a:gd name="connsiteY1" fmla="*/ 0 h 78811"/>
              <a:gd name="connsiteX2" fmla="*/ 7811550 w 7811550"/>
              <a:gd name="connsiteY2" fmla="*/ 78811 h 78811"/>
              <a:gd name="connsiteX3" fmla="*/ 87 w 7811550"/>
              <a:gd name="connsiteY3" fmla="*/ 78811 h 78811"/>
              <a:gd name="connsiteX4" fmla="*/ 87 w 7811550"/>
              <a:gd name="connsiteY4" fmla="*/ 0 h 78811"/>
              <a:gd name="connsiteX0" fmla="*/ 87 w 7795694"/>
              <a:gd name="connsiteY0" fmla="*/ 0 h 78811"/>
              <a:gd name="connsiteX1" fmla="*/ 7779839 w 7795694"/>
              <a:gd name="connsiteY1" fmla="*/ 0 h 78811"/>
              <a:gd name="connsiteX2" fmla="*/ 7795694 w 7795694"/>
              <a:gd name="connsiteY2" fmla="*/ 78811 h 78811"/>
              <a:gd name="connsiteX3" fmla="*/ 87 w 7795694"/>
              <a:gd name="connsiteY3" fmla="*/ 78811 h 78811"/>
              <a:gd name="connsiteX4" fmla="*/ 87 w 7795694"/>
              <a:gd name="connsiteY4" fmla="*/ 0 h 7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5694" h="78811">
                <a:moveTo>
                  <a:pt x="87" y="0"/>
                </a:moveTo>
                <a:lnTo>
                  <a:pt x="7779839" y="0"/>
                </a:lnTo>
                <a:lnTo>
                  <a:pt x="7795694" y="78811"/>
                </a:lnTo>
                <a:lnTo>
                  <a:pt x="87" y="78811"/>
                </a:lnTo>
                <a:cubicBezTo>
                  <a:pt x="174" y="54999"/>
                  <a:pt x="0" y="23812"/>
                  <a:pt x="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14" y="0"/>
            <a:ext cx="862586" cy="20878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008000"/>
            <a:ext cx="2520000" cy="3780000"/>
          </a:xfrm>
        </p:spPr>
        <p:txBody>
          <a:bodyPr/>
          <a:lstStyle>
            <a:lvl1pPr>
              <a:spcBef>
                <a:spcPts val="900"/>
              </a:spcBef>
              <a:defRPr sz="2200" baseline="0"/>
            </a:lvl1pPr>
            <a:lvl2pPr>
              <a:spcBef>
                <a:spcPts val="750"/>
              </a:spcBef>
              <a:defRPr sz="2000" baseline="0"/>
            </a:lvl2pPr>
            <a:lvl3pPr indent="-234000">
              <a:spcBef>
                <a:spcPts val="600"/>
              </a:spcBef>
              <a:defRPr sz="1800" baseline="0"/>
            </a:lvl3pPr>
            <a:lvl4pPr>
              <a:spcBef>
                <a:spcPts val="500"/>
              </a:spcBef>
              <a:defRPr sz="1600" baseline="0"/>
            </a:lvl4pPr>
            <a:lvl5pPr>
              <a:spcBef>
                <a:spcPts val="500"/>
              </a:spcBef>
              <a:defRPr sz="16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1526" y="1008000"/>
            <a:ext cx="5328000" cy="37800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l-BE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3600000" y="4896000"/>
            <a:ext cx="1944000" cy="144000"/>
          </a:xfrm>
          <a:prstGeom prst="rect">
            <a:avLst/>
          </a:prstGeom>
          <a:noFill/>
        </p:spPr>
        <p:txBody>
          <a:bodyPr wrap="square" lIns="0" tIns="0" rIns="0" bIns="1080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© </a:t>
            </a:r>
            <a:r>
              <a:rPr kumimoji="0" lang="nl-NL" sz="800" b="0" i="0" u="none" strike="noStrike" kern="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Vlerick</a:t>
            </a: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 Business School</a:t>
            </a:r>
          </a:p>
        </p:txBody>
      </p:sp>
      <p:sp>
        <p:nvSpPr>
          <p:cNvPr id="15" name="Freeform 14"/>
          <p:cNvSpPr/>
          <p:nvPr/>
        </p:nvSpPr>
        <p:spPr>
          <a:xfrm>
            <a:off x="504000" y="827999"/>
            <a:ext cx="7776000" cy="28800"/>
          </a:xfrm>
          <a:custGeom>
            <a:avLst/>
            <a:gdLst>
              <a:gd name="connsiteX0" fmla="*/ 0 w 864096"/>
              <a:gd name="connsiteY0" fmla="*/ 0 h 71437"/>
              <a:gd name="connsiteX1" fmla="*/ 864096 w 864096"/>
              <a:gd name="connsiteY1" fmla="*/ 0 h 71437"/>
              <a:gd name="connsiteX2" fmla="*/ 864096 w 864096"/>
              <a:gd name="connsiteY2" fmla="*/ 71437 h 71437"/>
              <a:gd name="connsiteX3" fmla="*/ 0 w 864096"/>
              <a:gd name="connsiteY3" fmla="*/ 71437 h 71437"/>
              <a:gd name="connsiteX4" fmla="*/ 0 w 864096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900100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864096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36104"/>
              <a:gd name="connsiteY0" fmla="*/ 0 h 71437"/>
              <a:gd name="connsiteX1" fmla="*/ 900100 w 936104"/>
              <a:gd name="connsiteY1" fmla="*/ 0 h 71437"/>
              <a:gd name="connsiteX2" fmla="*/ 936104 w 936104"/>
              <a:gd name="connsiteY2" fmla="*/ 71437 h 71437"/>
              <a:gd name="connsiteX3" fmla="*/ 0 w 936104"/>
              <a:gd name="connsiteY3" fmla="*/ 71437 h 71437"/>
              <a:gd name="connsiteX4" fmla="*/ 36004 w 936104"/>
              <a:gd name="connsiteY4" fmla="*/ 0 h 71437"/>
              <a:gd name="connsiteX0" fmla="*/ 0 w 900100"/>
              <a:gd name="connsiteY0" fmla="*/ 0 h 71437"/>
              <a:gd name="connsiteX1" fmla="*/ 864096 w 900100"/>
              <a:gd name="connsiteY1" fmla="*/ 0 h 71437"/>
              <a:gd name="connsiteX2" fmla="*/ 900100 w 900100"/>
              <a:gd name="connsiteY2" fmla="*/ 71437 h 71437"/>
              <a:gd name="connsiteX3" fmla="*/ 36004 w 900100"/>
              <a:gd name="connsiteY3" fmla="*/ 71437 h 71437"/>
              <a:gd name="connsiteX4" fmla="*/ 0 w 900100"/>
              <a:gd name="connsiteY4" fmla="*/ 0 h 71437"/>
              <a:gd name="connsiteX0" fmla="*/ 0 w 1332148"/>
              <a:gd name="connsiteY0" fmla="*/ 0 h 71437"/>
              <a:gd name="connsiteX1" fmla="*/ 1332148 w 1332148"/>
              <a:gd name="connsiteY1" fmla="*/ 0 h 71437"/>
              <a:gd name="connsiteX2" fmla="*/ 900100 w 1332148"/>
              <a:gd name="connsiteY2" fmla="*/ 71437 h 71437"/>
              <a:gd name="connsiteX3" fmla="*/ 36004 w 1332148"/>
              <a:gd name="connsiteY3" fmla="*/ 71437 h 71437"/>
              <a:gd name="connsiteX4" fmla="*/ 0 w 1332148"/>
              <a:gd name="connsiteY4" fmla="*/ 0 h 71437"/>
              <a:gd name="connsiteX0" fmla="*/ 0 w 6516724"/>
              <a:gd name="connsiteY0" fmla="*/ 0 h 71437"/>
              <a:gd name="connsiteX1" fmla="*/ 6516724 w 6516724"/>
              <a:gd name="connsiteY1" fmla="*/ 0 h 71437"/>
              <a:gd name="connsiteX2" fmla="*/ 900100 w 6516724"/>
              <a:gd name="connsiteY2" fmla="*/ 71437 h 71437"/>
              <a:gd name="connsiteX3" fmla="*/ 36004 w 6516724"/>
              <a:gd name="connsiteY3" fmla="*/ 71437 h 71437"/>
              <a:gd name="connsiteX4" fmla="*/ 0 w 6516724"/>
              <a:gd name="connsiteY4" fmla="*/ 0 h 71437"/>
              <a:gd name="connsiteX0" fmla="*/ 0 w 6588732"/>
              <a:gd name="connsiteY0" fmla="*/ 0 h 71437"/>
              <a:gd name="connsiteX1" fmla="*/ 6516724 w 6588732"/>
              <a:gd name="connsiteY1" fmla="*/ 0 h 71437"/>
              <a:gd name="connsiteX2" fmla="*/ 6588732 w 6588732"/>
              <a:gd name="connsiteY2" fmla="*/ 71437 h 71437"/>
              <a:gd name="connsiteX3" fmla="*/ 36004 w 6588732"/>
              <a:gd name="connsiteY3" fmla="*/ 71437 h 71437"/>
              <a:gd name="connsiteX4" fmla="*/ 0 w 6588732"/>
              <a:gd name="connsiteY4" fmla="*/ 0 h 71437"/>
              <a:gd name="connsiteX0" fmla="*/ 0 w 8028892"/>
              <a:gd name="connsiteY0" fmla="*/ 0 h 71437"/>
              <a:gd name="connsiteX1" fmla="*/ 6516724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0 w 8028892"/>
              <a:gd name="connsiteY0" fmla="*/ 0 h 71437"/>
              <a:gd name="connsiteX1" fmla="*/ 7992888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72008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72008 w 7992888"/>
              <a:gd name="connsiteY4" fmla="*/ 0 h 71437"/>
              <a:gd name="connsiteX0" fmla="*/ 26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60 w 7992888"/>
              <a:gd name="connsiteY4" fmla="*/ 0 h 71437"/>
              <a:gd name="connsiteX0" fmla="*/ 337159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337159 w 7992888"/>
              <a:gd name="connsiteY4" fmla="*/ 0 h 71437"/>
              <a:gd name="connsiteX0" fmla="*/ 87 w 8072823"/>
              <a:gd name="connsiteY0" fmla="*/ 0 h 71437"/>
              <a:gd name="connsiteX1" fmla="*/ 8036819 w 8072823"/>
              <a:gd name="connsiteY1" fmla="*/ 0 h 71437"/>
              <a:gd name="connsiteX2" fmla="*/ 8072823 w 8072823"/>
              <a:gd name="connsiteY2" fmla="*/ 71437 h 71437"/>
              <a:gd name="connsiteX3" fmla="*/ 79935 w 8072823"/>
              <a:gd name="connsiteY3" fmla="*/ 71437 h 71437"/>
              <a:gd name="connsiteX4" fmla="*/ 87 w 8072823"/>
              <a:gd name="connsiteY4" fmla="*/ 0 h 71437"/>
              <a:gd name="connsiteX0" fmla="*/ 87 w 8022581"/>
              <a:gd name="connsiteY0" fmla="*/ 0 h 71437"/>
              <a:gd name="connsiteX1" fmla="*/ 7986577 w 8022581"/>
              <a:gd name="connsiteY1" fmla="*/ 0 h 71437"/>
              <a:gd name="connsiteX2" fmla="*/ 8022581 w 8022581"/>
              <a:gd name="connsiteY2" fmla="*/ 71437 h 71437"/>
              <a:gd name="connsiteX3" fmla="*/ 29693 w 8022581"/>
              <a:gd name="connsiteY3" fmla="*/ 71437 h 71437"/>
              <a:gd name="connsiteX4" fmla="*/ 87 w 8022581"/>
              <a:gd name="connsiteY4" fmla="*/ 0 h 71437"/>
              <a:gd name="connsiteX0" fmla="*/ 2832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8320 w 7992888"/>
              <a:gd name="connsiteY4" fmla="*/ 0 h 71437"/>
              <a:gd name="connsiteX0" fmla="*/ 87 w 8006030"/>
              <a:gd name="connsiteY0" fmla="*/ 0 h 71437"/>
              <a:gd name="connsiteX1" fmla="*/ 7970026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98279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80277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7802777"/>
              <a:gd name="connsiteY0" fmla="*/ 0 h 77704"/>
              <a:gd name="connsiteX1" fmla="*/ 7802777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8"/>
              <a:gd name="connsiteY0" fmla="*/ 0 h 77704"/>
              <a:gd name="connsiteX1" fmla="*/ 7766774 w 7802778"/>
              <a:gd name="connsiteY1" fmla="*/ 0 h 77704"/>
              <a:gd name="connsiteX2" fmla="*/ 7802778 w 7802778"/>
              <a:gd name="connsiteY2" fmla="*/ 77704 h 77704"/>
              <a:gd name="connsiteX3" fmla="*/ 13142 w 7802778"/>
              <a:gd name="connsiteY3" fmla="*/ 71437 h 77704"/>
              <a:gd name="connsiteX4" fmla="*/ 87 w 7802778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23122 w 7789635"/>
              <a:gd name="connsiteY0" fmla="*/ 0 h 77704"/>
              <a:gd name="connsiteX1" fmla="*/ 7753632 w 7789635"/>
              <a:gd name="connsiteY1" fmla="*/ 0 h 77704"/>
              <a:gd name="connsiteX2" fmla="*/ 7789635 w 7789635"/>
              <a:gd name="connsiteY2" fmla="*/ 77704 h 77704"/>
              <a:gd name="connsiteX3" fmla="*/ 0 w 7789635"/>
              <a:gd name="connsiteY3" fmla="*/ 71437 h 77704"/>
              <a:gd name="connsiteX4" fmla="*/ 23122 w 7789635"/>
              <a:gd name="connsiteY4" fmla="*/ 0 h 77704"/>
              <a:gd name="connsiteX0" fmla="*/ 87 w 7766600"/>
              <a:gd name="connsiteY0" fmla="*/ 0 h 78811"/>
              <a:gd name="connsiteX1" fmla="*/ 7730597 w 7766600"/>
              <a:gd name="connsiteY1" fmla="*/ 0 h 78811"/>
              <a:gd name="connsiteX2" fmla="*/ 7766600 w 7766600"/>
              <a:gd name="connsiteY2" fmla="*/ 77704 h 78811"/>
              <a:gd name="connsiteX3" fmla="*/ 87 w 7766600"/>
              <a:gd name="connsiteY3" fmla="*/ 78811 h 78811"/>
              <a:gd name="connsiteX4" fmla="*/ 87 w 7766600"/>
              <a:gd name="connsiteY4" fmla="*/ 0 h 78811"/>
              <a:gd name="connsiteX0" fmla="*/ 87 w 8064722"/>
              <a:gd name="connsiteY0" fmla="*/ 0 h 78811"/>
              <a:gd name="connsiteX1" fmla="*/ 7730597 w 8064722"/>
              <a:gd name="connsiteY1" fmla="*/ 0 h 78811"/>
              <a:gd name="connsiteX2" fmla="*/ 8064722 w 8064722"/>
              <a:gd name="connsiteY2" fmla="*/ 78811 h 78811"/>
              <a:gd name="connsiteX3" fmla="*/ 87 w 8064722"/>
              <a:gd name="connsiteY3" fmla="*/ 78811 h 78811"/>
              <a:gd name="connsiteX4" fmla="*/ 87 w 8064722"/>
              <a:gd name="connsiteY4" fmla="*/ 0 h 78811"/>
              <a:gd name="connsiteX0" fmla="*/ 87 w 8028718"/>
              <a:gd name="connsiteY0" fmla="*/ 0 h 78811"/>
              <a:gd name="connsiteX1" fmla="*/ 7730597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992714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884702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7920706"/>
              <a:gd name="connsiteY0" fmla="*/ 0 h 78811"/>
              <a:gd name="connsiteX1" fmla="*/ 7884702 w 7920706"/>
              <a:gd name="connsiteY1" fmla="*/ 0 h 78811"/>
              <a:gd name="connsiteX2" fmla="*/ 7920706 w 7920706"/>
              <a:gd name="connsiteY2" fmla="*/ 78811 h 78811"/>
              <a:gd name="connsiteX3" fmla="*/ 87 w 7920706"/>
              <a:gd name="connsiteY3" fmla="*/ 78811 h 78811"/>
              <a:gd name="connsiteX4" fmla="*/ 87 w 7920706"/>
              <a:gd name="connsiteY4" fmla="*/ 0 h 78811"/>
              <a:gd name="connsiteX0" fmla="*/ 87 w 7884702"/>
              <a:gd name="connsiteY0" fmla="*/ 0 h 78811"/>
              <a:gd name="connsiteX1" fmla="*/ 7884702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866291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779839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11550"/>
              <a:gd name="connsiteY0" fmla="*/ 0 h 78811"/>
              <a:gd name="connsiteX1" fmla="*/ 7779839 w 7811550"/>
              <a:gd name="connsiteY1" fmla="*/ 0 h 78811"/>
              <a:gd name="connsiteX2" fmla="*/ 7811550 w 7811550"/>
              <a:gd name="connsiteY2" fmla="*/ 78811 h 78811"/>
              <a:gd name="connsiteX3" fmla="*/ 87 w 7811550"/>
              <a:gd name="connsiteY3" fmla="*/ 78811 h 78811"/>
              <a:gd name="connsiteX4" fmla="*/ 87 w 7811550"/>
              <a:gd name="connsiteY4" fmla="*/ 0 h 78811"/>
              <a:gd name="connsiteX0" fmla="*/ 87 w 7795694"/>
              <a:gd name="connsiteY0" fmla="*/ 0 h 78811"/>
              <a:gd name="connsiteX1" fmla="*/ 7779839 w 7795694"/>
              <a:gd name="connsiteY1" fmla="*/ 0 h 78811"/>
              <a:gd name="connsiteX2" fmla="*/ 7795694 w 7795694"/>
              <a:gd name="connsiteY2" fmla="*/ 78811 h 78811"/>
              <a:gd name="connsiteX3" fmla="*/ 87 w 7795694"/>
              <a:gd name="connsiteY3" fmla="*/ 78811 h 78811"/>
              <a:gd name="connsiteX4" fmla="*/ 87 w 7795694"/>
              <a:gd name="connsiteY4" fmla="*/ 0 h 7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5694" h="78811">
                <a:moveTo>
                  <a:pt x="87" y="0"/>
                </a:moveTo>
                <a:lnTo>
                  <a:pt x="7779839" y="0"/>
                </a:lnTo>
                <a:lnTo>
                  <a:pt x="7795694" y="78811"/>
                </a:lnTo>
                <a:lnTo>
                  <a:pt x="87" y="78811"/>
                </a:lnTo>
                <a:cubicBezTo>
                  <a:pt x="174" y="54999"/>
                  <a:pt x="0" y="23812"/>
                  <a:pt x="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14" y="0"/>
            <a:ext cx="862586" cy="2087884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l-BE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120000" y="1008000"/>
            <a:ext cx="2519362" cy="3780235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 sz="1800" baseline="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03238" y="1008000"/>
            <a:ext cx="5329237" cy="3780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nl-BE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4"/>
          <p:cNvSpPr txBox="1"/>
          <p:nvPr/>
        </p:nvSpPr>
        <p:spPr>
          <a:xfrm>
            <a:off x="3600000" y="4896000"/>
            <a:ext cx="1944000" cy="144000"/>
          </a:xfrm>
          <a:prstGeom prst="rect">
            <a:avLst/>
          </a:prstGeom>
          <a:noFill/>
        </p:spPr>
        <p:txBody>
          <a:bodyPr wrap="square" lIns="0" tIns="0" rIns="0" bIns="1080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© </a:t>
            </a:r>
            <a:r>
              <a:rPr kumimoji="0" lang="nl-NL" sz="800" b="0" i="0" u="none" strike="noStrike" kern="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Vlerick</a:t>
            </a: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 Business School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898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4"/>
          <p:cNvSpPr txBox="1"/>
          <p:nvPr/>
        </p:nvSpPr>
        <p:spPr>
          <a:xfrm>
            <a:off x="3600000" y="4896000"/>
            <a:ext cx="1944000" cy="144000"/>
          </a:xfrm>
          <a:prstGeom prst="rect">
            <a:avLst/>
          </a:prstGeom>
          <a:noFill/>
        </p:spPr>
        <p:txBody>
          <a:bodyPr wrap="square" lIns="0" tIns="0" rIns="0" bIns="1080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© </a:t>
            </a:r>
            <a:r>
              <a:rPr kumimoji="0" lang="nl-NL" sz="800" b="0" i="0" u="none" strike="noStrike" kern="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Vlerick</a:t>
            </a: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 Business School</a:t>
            </a:r>
          </a:p>
        </p:txBody>
      </p:sp>
      <p:sp>
        <p:nvSpPr>
          <p:cNvPr id="11" name="Freeform 10"/>
          <p:cNvSpPr/>
          <p:nvPr/>
        </p:nvSpPr>
        <p:spPr>
          <a:xfrm>
            <a:off x="504000" y="827999"/>
            <a:ext cx="7776000" cy="28800"/>
          </a:xfrm>
          <a:custGeom>
            <a:avLst/>
            <a:gdLst>
              <a:gd name="connsiteX0" fmla="*/ 0 w 864096"/>
              <a:gd name="connsiteY0" fmla="*/ 0 h 71437"/>
              <a:gd name="connsiteX1" fmla="*/ 864096 w 864096"/>
              <a:gd name="connsiteY1" fmla="*/ 0 h 71437"/>
              <a:gd name="connsiteX2" fmla="*/ 864096 w 864096"/>
              <a:gd name="connsiteY2" fmla="*/ 71437 h 71437"/>
              <a:gd name="connsiteX3" fmla="*/ 0 w 864096"/>
              <a:gd name="connsiteY3" fmla="*/ 71437 h 71437"/>
              <a:gd name="connsiteX4" fmla="*/ 0 w 864096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900100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864096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36104"/>
              <a:gd name="connsiteY0" fmla="*/ 0 h 71437"/>
              <a:gd name="connsiteX1" fmla="*/ 900100 w 936104"/>
              <a:gd name="connsiteY1" fmla="*/ 0 h 71437"/>
              <a:gd name="connsiteX2" fmla="*/ 936104 w 936104"/>
              <a:gd name="connsiteY2" fmla="*/ 71437 h 71437"/>
              <a:gd name="connsiteX3" fmla="*/ 0 w 936104"/>
              <a:gd name="connsiteY3" fmla="*/ 71437 h 71437"/>
              <a:gd name="connsiteX4" fmla="*/ 36004 w 936104"/>
              <a:gd name="connsiteY4" fmla="*/ 0 h 71437"/>
              <a:gd name="connsiteX0" fmla="*/ 0 w 900100"/>
              <a:gd name="connsiteY0" fmla="*/ 0 h 71437"/>
              <a:gd name="connsiteX1" fmla="*/ 864096 w 900100"/>
              <a:gd name="connsiteY1" fmla="*/ 0 h 71437"/>
              <a:gd name="connsiteX2" fmla="*/ 900100 w 900100"/>
              <a:gd name="connsiteY2" fmla="*/ 71437 h 71437"/>
              <a:gd name="connsiteX3" fmla="*/ 36004 w 900100"/>
              <a:gd name="connsiteY3" fmla="*/ 71437 h 71437"/>
              <a:gd name="connsiteX4" fmla="*/ 0 w 900100"/>
              <a:gd name="connsiteY4" fmla="*/ 0 h 71437"/>
              <a:gd name="connsiteX0" fmla="*/ 0 w 1332148"/>
              <a:gd name="connsiteY0" fmla="*/ 0 h 71437"/>
              <a:gd name="connsiteX1" fmla="*/ 1332148 w 1332148"/>
              <a:gd name="connsiteY1" fmla="*/ 0 h 71437"/>
              <a:gd name="connsiteX2" fmla="*/ 900100 w 1332148"/>
              <a:gd name="connsiteY2" fmla="*/ 71437 h 71437"/>
              <a:gd name="connsiteX3" fmla="*/ 36004 w 1332148"/>
              <a:gd name="connsiteY3" fmla="*/ 71437 h 71437"/>
              <a:gd name="connsiteX4" fmla="*/ 0 w 1332148"/>
              <a:gd name="connsiteY4" fmla="*/ 0 h 71437"/>
              <a:gd name="connsiteX0" fmla="*/ 0 w 6516724"/>
              <a:gd name="connsiteY0" fmla="*/ 0 h 71437"/>
              <a:gd name="connsiteX1" fmla="*/ 6516724 w 6516724"/>
              <a:gd name="connsiteY1" fmla="*/ 0 h 71437"/>
              <a:gd name="connsiteX2" fmla="*/ 900100 w 6516724"/>
              <a:gd name="connsiteY2" fmla="*/ 71437 h 71437"/>
              <a:gd name="connsiteX3" fmla="*/ 36004 w 6516724"/>
              <a:gd name="connsiteY3" fmla="*/ 71437 h 71437"/>
              <a:gd name="connsiteX4" fmla="*/ 0 w 6516724"/>
              <a:gd name="connsiteY4" fmla="*/ 0 h 71437"/>
              <a:gd name="connsiteX0" fmla="*/ 0 w 6588732"/>
              <a:gd name="connsiteY0" fmla="*/ 0 h 71437"/>
              <a:gd name="connsiteX1" fmla="*/ 6516724 w 6588732"/>
              <a:gd name="connsiteY1" fmla="*/ 0 h 71437"/>
              <a:gd name="connsiteX2" fmla="*/ 6588732 w 6588732"/>
              <a:gd name="connsiteY2" fmla="*/ 71437 h 71437"/>
              <a:gd name="connsiteX3" fmla="*/ 36004 w 6588732"/>
              <a:gd name="connsiteY3" fmla="*/ 71437 h 71437"/>
              <a:gd name="connsiteX4" fmla="*/ 0 w 6588732"/>
              <a:gd name="connsiteY4" fmla="*/ 0 h 71437"/>
              <a:gd name="connsiteX0" fmla="*/ 0 w 8028892"/>
              <a:gd name="connsiteY0" fmla="*/ 0 h 71437"/>
              <a:gd name="connsiteX1" fmla="*/ 6516724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0 w 8028892"/>
              <a:gd name="connsiteY0" fmla="*/ 0 h 71437"/>
              <a:gd name="connsiteX1" fmla="*/ 7992888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72008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72008 w 7992888"/>
              <a:gd name="connsiteY4" fmla="*/ 0 h 71437"/>
              <a:gd name="connsiteX0" fmla="*/ 26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60 w 7992888"/>
              <a:gd name="connsiteY4" fmla="*/ 0 h 71437"/>
              <a:gd name="connsiteX0" fmla="*/ 337159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337159 w 7992888"/>
              <a:gd name="connsiteY4" fmla="*/ 0 h 71437"/>
              <a:gd name="connsiteX0" fmla="*/ 87 w 8072823"/>
              <a:gd name="connsiteY0" fmla="*/ 0 h 71437"/>
              <a:gd name="connsiteX1" fmla="*/ 8036819 w 8072823"/>
              <a:gd name="connsiteY1" fmla="*/ 0 h 71437"/>
              <a:gd name="connsiteX2" fmla="*/ 8072823 w 8072823"/>
              <a:gd name="connsiteY2" fmla="*/ 71437 h 71437"/>
              <a:gd name="connsiteX3" fmla="*/ 79935 w 8072823"/>
              <a:gd name="connsiteY3" fmla="*/ 71437 h 71437"/>
              <a:gd name="connsiteX4" fmla="*/ 87 w 8072823"/>
              <a:gd name="connsiteY4" fmla="*/ 0 h 71437"/>
              <a:gd name="connsiteX0" fmla="*/ 87 w 8022581"/>
              <a:gd name="connsiteY0" fmla="*/ 0 h 71437"/>
              <a:gd name="connsiteX1" fmla="*/ 7986577 w 8022581"/>
              <a:gd name="connsiteY1" fmla="*/ 0 h 71437"/>
              <a:gd name="connsiteX2" fmla="*/ 8022581 w 8022581"/>
              <a:gd name="connsiteY2" fmla="*/ 71437 h 71437"/>
              <a:gd name="connsiteX3" fmla="*/ 29693 w 8022581"/>
              <a:gd name="connsiteY3" fmla="*/ 71437 h 71437"/>
              <a:gd name="connsiteX4" fmla="*/ 87 w 8022581"/>
              <a:gd name="connsiteY4" fmla="*/ 0 h 71437"/>
              <a:gd name="connsiteX0" fmla="*/ 2832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8320 w 7992888"/>
              <a:gd name="connsiteY4" fmla="*/ 0 h 71437"/>
              <a:gd name="connsiteX0" fmla="*/ 87 w 8006030"/>
              <a:gd name="connsiteY0" fmla="*/ 0 h 71437"/>
              <a:gd name="connsiteX1" fmla="*/ 7970026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98279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80277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7802777"/>
              <a:gd name="connsiteY0" fmla="*/ 0 h 77704"/>
              <a:gd name="connsiteX1" fmla="*/ 7802777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8"/>
              <a:gd name="connsiteY0" fmla="*/ 0 h 77704"/>
              <a:gd name="connsiteX1" fmla="*/ 7766774 w 7802778"/>
              <a:gd name="connsiteY1" fmla="*/ 0 h 77704"/>
              <a:gd name="connsiteX2" fmla="*/ 7802778 w 7802778"/>
              <a:gd name="connsiteY2" fmla="*/ 77704 h 77704"/>
              <a:gd name="connsiteX3" fmla="*/ 13142 w 7802778"/>
              <a:gd name="connsiteY3" fmla="*/ 71437 h 77704"/>
              <a:gd name="connsiteX4" fmla="*/ 87 w 7802778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23122 w 7789635"/>
              <a:gd name="connsiteY0" fmla="*/ 0 h 77704"/>
              <a:gd name="connsiteX1" fmla="*/ 7753632 w 7789635"/>
              <a:gd name="connsiteY1" fmla="*/ 0 h 77704"/>
              <a:gd name="connsiteX2" fmla="*/ 7789635 w 7789635"/>
              <a:gd name="connsiteY2" fmla="*/ 77704 h 77704"/>
              <a:gd name="connsiteX3" fmla="*/ 0 w 7789635"/>
              <a:gd name="connsiteY3" fmla="*/ 71437 h 77704"/>
              <a:gd name="connsiteX4" fmla="*/ 23122 w 7789635"/>
              <a:gd name="connsiteY4" fmla="*/ 0 h 77704"/>
              <a:gd name="connsiteX0" fmla="*/ 87 w 7766600"/>
              <a:gd name="connsiteY0" fmla="*/ 0 h 78811"/>
              <a:gd name="connsiteX1" fmla="*/ 7730597 w 7766600"/>
              <a:gd name="connsiteY1" fmla="*/ 0 h 78811"/>
              <a:gd name="connsiteX2" fmla="*/ 7766600 w 7766600"/>
              <a:gd name="connsiteY2" fmla="*/ 77704 h 78811"/>
              <a:gd name="connsiteX3" fmla="*/ 87 w 7766600"/>
              <a:gd name="connsiteY3" fmla="*/ 78811 h 78811"/>
              <a:gd name="connsiteX4" fmla="*/ 87 w 7766600"/>
              <a:gd name="connsiteY4" fmla="*/ 0 h 78811"/>
              <a:gd name="connsiteX0" fmla="*/ 87 w 8064722"/>
              <a:gd name="connsiteY0" fmla="*/ 0 h 78811"/>
              <a:gd name="connsiteX1" fmla="*/ 7730597 w 8064722"/>
              <a:gd name="connsiteY1" fmla="*/ 0 h 78811"/>
              <a:gd name="connsiteX2" fmla="*/ 8064722 w 8064722"/>
              <a:gd name="connsiteY2" fmla="*/ 78811 h 78811"/>
              <a:gd name="connsiteX3" fmla="*/ 87 w 8064722"/>
              <a:gd name="connsiteY3" fmla="*/ 78811 h 78811"/>
              <a:gd name="connsiteX4" fmla="*/ 87 w 8064722"/>
              <a:gd name="connsiteY4" fmla="*/ 0 h 78811"/>
              <a:gd name="connsiteX0" fmla="*/ 87 w 8028718"/>
              <a:gd name="connsiteY0" fmla="*/ 0 h 78811"/>
              <a:gd name="connsiteX1" fmla="*/ 7730597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992714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884702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7920706"/>
              <a:gd name="connsiteY0" fmla="*/ 0 h 78811"/>
              <a:gd name="connsiteX1" fmla="*/ 7884702 w 7920706"/>
              <a:gd name="connsiteY1" fmla="*/ 0 h 78811"/>
              <a:gd name="connsiteX2" fmla="*/ 7920706 w 7920706"/>
              <a:gd name="connsiteY2" fmla="*/ 78811 h 78811"/>
              <a:gd name="connsiteX3" fmla="*/ 87 w 7920706"/>
              <a:gd name="connsiteY3" fmla="*/ 78811 h 78811"/>
              <a:gd name="connsiteX4" fmla="*/ 87 w 7920706"/>
              <a:gd name="connsiteY4" fmla="*/ 0 h 78811"/>
              <a:gd name="connsiteX0" fmla="*/ 87 w 7884702"/>
              <a:gd name="connsiteY0" fmla="*/ 0 h 78811"/>
              <a:gd name="connsiteX1" fmla="*/ 7884702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866291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779839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11550"/>
              <a:gd name="connsiteY0" fmla="*/ 0 h 78811"/>
              <a:gd name="connsiteX1" fmla="*/ 7779839 w 7811550"/>
              <a:gd name="connsiteY1" fmla="*/ 0 h 78811"/>
              <a:gd name="connsiteX2" fmla="*/ 7811550 w 7811550"/>
              <a:gd name="connsiteY2" fmla="*/ 78811 h 78811"/>
              <a:gd name="connsiteX3" fmla="*/ 87 w 7811550"/>
              <a:gd name="connsiteY3" fmla="*/ 78811 h 78811"/>
              <a:gd name="connsiteX4" fmla="*/ 87 w 7811550"/>
              <a:gd name="connsiteY4" fmla="*/ 0 h 78811"/>
              <a:gd name="connsiteX0" fmla="*/ 87 w 7795694"/>
              <a:gd name="connsiteY0" fmla="*/ 0 h 78811"/>
              <a:gd name="connsiteX1" fmla="*/ 7779839 w 7795694"/>
              <a:gd name="connsiteY1" fmla="*/ 0 h 78811"/>
              <a:gd name="connsiteX2" fmla="*/ 7795694 w 7795694"/>
              <a:gd name="connsiteY2" fmla="*/ 78811 h 78811"/>
              <a:gd name="connsiteX3" fmla="*/ 87 w 7795694"/>
              <a:gd name="connsiteY3" fmla="*/ 78811 h 78811"/>
              <a:gd name="connsiteX4" fmla="*/ 87 w 7795694"/>
              <a:gd name="connsiteY4" fmla="*/ 0 h 7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5694" h="78811">
                <a:moveTo>
                  <a:pt x="87" y="0"/>
                </a:moveTo>
                <a:lnTo>
                  <a:pt x="7779839" y="0"/>
                </a:lnTo>
                <a:lnTo>
                  <a:pt x="7795694" y="78811"/>
                </a:lnTo>
                <a:lnTo>
                  <a:pt x="87" y="78811"/>
                </a:lnTo>
                <a:cubicBezTo>
                  <a:pt x="174" y="54999"/>
                  <a:pt x="0" y="23812"/>
                  <a:pt x="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14" y="0"/>
            <a:ext cx="862586" cy="2087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l-BE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00" y="1008000"/>
            <a:ext cx="7776000" cy="3780000"/>
          </a:xfrm>
        </p:spPr>
        <p:txBody>
          <a:bodyPr vert="eaVert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4"/>
          <p:cNvSpPr txBox="1"/>
          <p:nvPr/>
        </p:nvSpPr>
        <p:spPr>
          <a:xfrm>
            <a:off x="3600000" y="4896000"/>
            <a:ext cx="1944000" cy="144000"/>
          </a:xfrm>
          <a:prstGeom prst="rect">
            <a:avLst/>
          </a:prstGeom>
          <a:noFill/>
        </p:spPr>
        <p:txBody>
          <a:bodyPr wrap="square" lIns="0" tIns="0" rIns="0" bIns="1080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© </a:t>
            </a:r>
            <a:r>
              <a:rPr kumimoji="0" lang="nl-NL" sz="800" b="0" i="0" u="none" strike="noStrike" kern="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Vlerick</a:t>
            </a: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 Business School</a:t>
            </a:r>
          </a:p>
        </p:txBody>
      </p:sp>
      <p:grpSp>
        <p:nvGrpSpPr>
          <p:cNvPr id="4" name="Group 3"/>
          <p:cNvGrpSpPr/>
          <p:nvPr/>
        </p:nvGrpSpPr>
        <p:grpSpPr>
          <a:xfrm rot="5400000">
            <a:off x="3780058" y="-220442"/>
            <a:ext cx="8640000" cy="2087884"/>
            <a:chOff x="504000" y="0"/>
            <a:chExt cx="8640000" cy="2087884"/>
          </a:xfrm>
        </p:grpSpPr>
        <p:sp>
          <p:nvSpPr>
            <p:cNvPr id="11" name="Freeform 10"/>
            <p:cNvSpPr/>
            <p:nvPr userDrawn="1"/>
          </p:nvSpPr>
          <p:spPr>
            <a:xfrm>
              <a:off x="504000" y="827999"/>
              <a:ext cx="7776000" cy="28800"/>
            </a:xfrm>
            <a:custGeom>
              <a:avLst/>
              <a:gdLst>
                <a:gd name="connsiteX0" fmla="*/ 0 w 864096"/>
                <a:gd name="connsiteY0" fmla="*/ 0 h 71437"/>
                <a:gd name="connsiteX1" fmla="*/ 864096 w 864096"/>
                <a:gd name="connsiteY1" fmla="*/ 0 h 71437"/>
                <a:gd name="connsiteX2" fmla="*/ 864096 w 864096"/>
                <a:gd name="connsiteY2" fmla="*/ 71437 h 71437"/>
                <a:gd name="connsiteX3" fmla="*/ 0 w 864096"/>
                <a:gd name="connsiteY3" fmla="*/ 71437 h 71437"/>
                <a:gd name="connsiteX4" fmla="*/ 0 w 864096"/>
                <a:gd name="connsiteY4" fmla="*/ 0 h 71437"/>
                <a:gd name="connsiteX0" fmla="*/ 36004 w 900100"/>
                <a:gd name="connsiteY0" fmla="*/ 0 h 71437"/>
                <a:gd name="connsiteX1" fmla="*/ 900100 w 900100"/>
                <a:gd name="connsiteY1" fmla="*/ 0 h 71437"/>
                <a:gd name="connsiteX2" fmla="*/ 900100 w 900100"/>
                <a:gd name="connsiteY2" fmla="*/ 71437 h 71437"/>
                <a:gd name="connsiteX3" fmla="*/ 0 w 900100"/>
                <a:gd name="connsiteY3" fmla="*/ 71437 h 71437"/>
                <a:gd name="connsiteX4" fmla="*/ 36004 w 900100"/>
                <a:gd name="connsiteY4" fmla="*/ 0 h 71437"/>
                <a:gd name="connsiteX0" fmla="*/ 36004 w 900100"/>
                <a:gd name="connsiteY0" fmla="*/ 0 h 71437"/>
                <a:gd name="connsiteX1" fmla="*/ 900100 w 900100"/>
                <a:gd name="connsiteY1" fmla="*/ 0 h 71437"/>
                <a:gd name="connsiteX2" fmla="*/ 864096 w 900100"/>
                <a:gd name="connsiteY2" fmla="*/ 71437 h 71437"/>
                <a:gd name="connsiteX3" fmla="*/ 0 w 900100"/>
                <a:gd name="connsiteY3" fmla="*/ 71437 h 71437"/>
                <a:gd name="connsiteX4" fmla="*/ 36004 w 900100"/>
                <a:gd name="connsiteY4" fmla="*/ 0 h 71437"/>
                <a:gd name="connsiteX0" fmla="*/ 36004 w 936104"/>
                <a:gd name="connsiteY0" fmla="*/ 0 h 71437"/>
                <a:gd name="connsiteX1" fmla="*/ 900100 w 936104"/>
                <a:gd name="connsiteY1" fmla="*/ 0 h 71437"/>
                <a:gd name="connsiteX2" fmla="*/ 936104 w 936104"/>
                <a:gd name="connsiteY2" fmla="*/ 71437 h 71437"/>
                <a:gd name="connsiteX3" fmla="*/ 0 w 936104"/>
                <a:gd name="connsiteY3" fmla="*/ 71437 h 71437"/>
                <a:gd name="connsiteX4" fmla="*/ 36004 w 936104"/>
                <a:gd name="connsiteY4" fmla="*/ 0 h 71437"/>
                <a:gd name="connsiteX0" fmla="*/ 0 w 900100"/>
                <a:gd name="connsiteY0" fmla="*/ 0 h 71437"/>
                <a:gd name="connsiteX1" fmla="*/ 864096 w 900100"/>
                <a:gd name="connsiteY1" fmla="*/ 0 h 71437"/>
                <a:gd name="connsiteX2" fmla="*/ 900100 w 900100"/>
                <a:gd name="connsiteY2" fmla="*/ 71437 h 71437"/>
                <a:gd name="connsiteX3" fmla="*/ 36004 w 900100"/>
                <a:gd name="connsiteY3" fmla="*/ 71437 h 71437"/>
                <a:gd name="connsiteX4" fmla="*/ 0 w 900100"/>
                <a:gd name="connsiteY4" fmla="*/ 0 h 71437"/>
                <a:gd name="connsiteX0" fmla="*/ 0 w 1332148"/>
                <a:gd name="connsiteY0" fmla="*/ 0 h 71437"/>
                <a:gd name="connsiteX1" fmla="*/ 1332148 w 1332148"/>
                <a:gd name="connsiteY1" fmla="*/ 0 h 71437"/>
                <a:gd name="connsiteX2" fmla="*/ 900100 w 1332148"/>
                <a:gd name="connsiteY2" fmla="*/ 71437 h 71437"/>
                <a:gd name="connsiteX3" fmla="*/ 36004 w 1332148"/>
                <a:gd name="connsiteY3" fmla="*/ 71437 h 71437"/>
                <a:gd name="connsiteX4" fmla="*/ 0 w 1332148"/>
                <a:gd name="connsiteY4" fmla="*/ 0 h 71437"/>
                <a:gd name="connsiteX0" fmla="*/ 0 w 6516724"/>
                <a:gd name="connsiteY0" fmla="*/ 0 h 71437"/>
                <a:gd name="connsiteX1" fmla="*/ 6516724 w 6516724"/>
                <a:gd name="connsiteY1" fmla="*/ 0 h 71437"/>
                <a:gd name="connsiteX2" fmla="*/ 900100 w 6516724"/>
                <a:gd name="connsiteY2" fmla="*/ 71437 h 71437"/>
                <a:gd name="connsiteX3" fmla="*/ 36004 w 6516724"/>
                <a:gd name="connsiteY3" fmla="*/ 71437 h 71437"/>
                <a:gd name="connsiteX4" fmla="*/ 0 w 6516724"/>
                <a:gd name="connsiteY4" fmla="*/ 0 h 71437"/>
                <a:gd name="connsiteX0" fmla="*/ 0 w 6588732"/>
                <a:gd name="connsiteY0" fmla="*/ 0 h 71437"/>
                <a:gd name="connsiteX1" fmla="*/ 6516724 w 6588732"/>
                <a:gd name="connsiteY1" fmla="*/ 0 h 71437"/>
                <a:gd name="connsiteX2" fmla="*/ 6588732 w 6588732"/>
                <a:gd name="connsiteY2" fmla="*/ 71437 h 71437"/>
                <a:gd name="connsiteX3" fmla="*/ 36004 w 6588732"/>
                <a:gd name="connsiteY3" fmla="*/ 71437 h 71437"/>
                <a:gd name="connsiteX4" fmla="*/ 0 w 6588732"/>
                <a:gd name="connsiteY4" fmla="*/ 0 h 71437"/>
                <a:gd name="connsiteX0" fmla="*/ 0 w 8028892"/>
                <a:gd name="connsiteY0" fmla="*/ 0 h 71437"/>
                <a:gd name="connsiteX1" fmla="*/ 6516724 w 8028892"/>
                <a:gd name="connsiteY1" fmla="*/ 0 h 71437"/>
                <a:gd name="connsiteX2" fmla="*/ 8028892 w 8028892"/>
                <a:gd name="connsiteY2" fmla="*/ 71437 h 71437"/>
                <a:gd name="connsiteX3" fmla="*/ 36004 w 8028892"/>
                <a:gd name="connsiteY3" fmla="*/ 71437 h 71437"/>
                <a:gd name="connsiteX4" fmla="*/ 0 w 8028892"/>
                <a:gd name="connsiteY4" fmla="*/ 0 h 71437"/>
                <a:gd name="connsiteX0" fmla="*/ 0 w 8028892"/>
                <a:gd name="connsiteY0" fmla="*/ 0 h 71437"/>
                <a:gd name="connsiteX1" fmla="*/ 7992888 w 8028892"/>
                <a:gd name="connsiteY1" fmla="*/ 0 h 71437"/>
                <a:gd name="connsiteX2" fmla="*/ 8028892 w 8028892"/>
                <a:gd name="connsiteY2" fmla="*/ 71437 h 71437"/>
                <a:gd name="connsiteX3" fmla="*/ 36004 w 8028892"/>
                <a:gd name="connsiteY3" fmla="*/ 71437 h 71437"/>
                <a:gd name="connsiteX4" fmla="*/ 0 w 8028892"/>
                <a:gd name="connsiteY4" fmla="*/ 0 h 71437"/>
                <a:gd name="connsiteX0" fmla="*/ 72008 w 7992888"/>
                <a:gd name="connsiteY0" fmla="*/ 0 h 71437"/>
                <a:gd name="connsiteX1" fmla="*/ 7956884 w 7992888"/>
                <a:gd name="connsiteY1" fmla="*/ 0 h 71437"/>
                <a:gd name="connsiteX2" fmla="*/ 7992888 w 7992888"/>
                <a:gd name="connsiteY2" fmla="*/ 71437 h 71437"/>
                <a:gd name="connsiteX3" fmla="*/ 0 w 7992888"/>
                <a:gd name="connsiteY3" fmla="*/ 71437 h 71437"/>
                <a:gd name="connsiteX4" fmla="*/ 72008 w 7992888"/>
                <a:gd name="connsiteY4" fmla="*/ 0 h 71437"/>
                <a:gd name="connsiteX0" fmla="*/ 260 w 7992888"/>
                <a:gd name="connsiteY0" fmla="*/ 0 h 71437"/>
                <a:gd name="connsiteX1" fmla="*/ 7956884 w 7992888"/>
                <a:gd name="connsiteY1" fmla="*/ 0 h 71437"/>
                <a:gd name="connsiteX2" fmla="*/ 7992888 w 7992888"/>
                <a:gd name="connsiteY2" fmla="*/ 71437 h 71437"/>
                <a:gd name="connsiteX3" fmla="*/ 0 w 7992888"/>
                <a:gd name="connsiteY3" fmla="*/ 71437 h 71437"/>
                <a:gd name="connsiteX4" fmla="*/ 260 w 7992888"/>
                <a:gd name="connsiteY4" fmla="*/ 0 h 71437"/>
                <a:gd name="connsiteX0" fmla="*/ 337159 w 7992888"/>
                <a:gd name="connsiteY0" fmla="*/ 0 h 71437"/>
                <a:gd name="connsiteX1" fmla="*/ 7956884 w 7992888"/>
                <a:gd name="connsiteY1" fmla="*/ 0 h 71437"/>
                <a:gd name="connsiteX2" fmla="*/ 7992888 w 7992888"/>
                <a:gd name="connsiteY2" fmla="*/ 71437 h 71437"/>
                <a:gd name="connsiteX3" fmla="*/ 0 w 7992888"/>
                <a:gd name="connsiteY3" fmla="*/ 71437 h 71437"/>
                <a:gd name="connsiteX4" fmla="*/ 337159 w 7992888"/>
                <a:gd name="connsiteY4" fmla="*/ 0 h 71437"/>
                <a:gd name="connsiteX0" fmla="*/ 87 w 8072823"/>
                <a:gd name="connsiteY0" fmla="*/ 0 h 71437"/>
                <a:gd name="connsiteX1" fmla="*/ 8036819 w 8072823"/>
                <a:gd name="connsiteY1" fmla="*/ 0 h 71437"/>
                <a:gd name="connsiteX2" fmla="*/ 8072823 w 8072823"/>
                <a:gd name="connsiteY2" fmla="*/ 71437 h 71437"/>
                <a:gd name="connsiteX3" fmla="*/ 79935 w 8072823"/>
                <a:gd name="connsiteY3" fmla="*/ 71437 h 71437"/>
                <a:gd name="connsiteX4" fmla="*/ 87 w 8072823"/>
                <a:gd name="connsiteY4" fmla="*/ 0 h 71437"/>
                <a:gd name="connsiteX0" fmla="*/ 87 w 8022581"/>
                <a:gd name="connsiteY0" fmla="*/ 0 h 71437"/>
                <a:gd name="connsiteX1" fmla="*/ 7986577 w 8022581"/>
                <a:gd name="connsiteY1" fmla="*/ 0 h 71437"/>
                <a:gd name="connsiteX2" fmla="*/ 8022581 w 8022581"/>
                <a:gd name="connsiteY2" fmla="*/ 71437 h 71437"/>
                <a:gd name="connsiteX3" fmla="*/ 29693 w 8022581"/>
                <a:gd name="connsiteY3" fmla="*/ 71437 h 71437"/>
                <a:gd name="connsiteX4" fmla="*/ 87 w 8022581"/>
                <a:gd name="connsiteY4" fmla="*/ 0 h 71437"/>
                <a:gd name="connsiteX0" fmla="*/ 28320 w 7992888"/>
                <a:gd name="connsiteY0" fmla="*/ 0 h 71437"/>
                <a:gd name="connsiteX1" fmla="*/ 7956884 w 7992888"/>
                <a:gd name="connsiteY1" fmla="*/ 0 h 71437"/>
                <a:gd name="connsiteX2" fmla="*/ 7992888 w 7992888"/>
                <a:gd name="connsiteY2" fmla="*/ 71437 h 71437"/>
                <a:gd name="connsiteX3" fmla="*/ 0 w 7992888"/>
                <a:gd name="connsiteY3" fmla="*/ 71437 h 71437"/>
                <a:gd name="connsiteX4" fmla="*/ 28320 w 7992888"/>
                <a:gd name="connsiteY4" fmla="*/ 0 h 71437"/>
                <a:gd name="connsiteX0" fmla="*/ 87 w 8006030"/>
                <a:gd name="connsiteY0" fmla="*/ 0 h 71437"/>
                <a:gd name="connsiteX1" fmla="*/ 7970026 w 8006030"/>
                <a:gd name="connsiteY1" fmla="*/ 0 h 71437"/>
                <a:gd name="connsiteX2" fmla="*/ 8006030 w 8006030"/>
                <a:gd name="connsiteY2" fmla="*/ 71437 h 71437"/>
                <a:gd name="connsiteX3" fmla="*/ 13142 w 8006030"/>
                <a:gd name="connsiteY3" fmla="*/ 71437 h 71437"/>
                <a:gd name="connsiteX4" fmla="*/ 87 w 8006030"/>
                <a:gd name="connsiteY4" fmla="*/ 0 h 71437"/>
                <a:gd name="connsiteX0" fmla="*/ 87 w 8006030"/>
                <a:gd name="connsiteY0" fmla="*/ 0 h 71437"/>
                <a:gd name="connsiteX1" fmla="*/ 7982797 w 8006030"/>
                <a:gd name="connsiteY1" fmla="*/ 0 h 71437"/>
                <a:gd name="connsiteX2" fmla="*/ 8006030 w 8006030"/>
                <a:gd name="connsiteY2" fmla="*/ 71437 h 71437"/>
                <a:gd name="connsiteX3" fmla="*/ 13142 w 8006030"/>
                <a:gd name="connsiteY3" fmla="*/ 71437 h 71437"/>
                <a:gd name="connsiteX4" fmla="*/ 87 w 8006030"/>
                <a:gd name="connsiteY4" fmla="*/ 0 h 71437"/>
                <a:gd name="connsiteX0" fmla="*/ 87 w 8006030"/>
                <a:gd name="connsiteY0" fmla="*/ 0 h 71437"/>
                <a:gd name="connsiteX1" fmla="*/ 7802777 w 8006030"/>
                <a:gd name="connsiteY1" fmla="*/ 0 h 71437"/>
                <a:gd name="connsiteX2" fmla="*/ 8006030 w 8006030"/>
                <a:gd name="connsiteY2" fmla="*/ 71437 h 71437"/>
                <a:gd name="connsiteX3" fmla="*/ 13142 w 8006030"/>
                <a:gd name="connsiteY3" fmla="*/ 71437 h 71437"/>
                <a:gd name="connsiteX4" fmla="*/ 87 w 8006030"/>
                <a:gd name="connsiteY4" fmla="*/ 0 h 71437"/>
                <a:gd name="connsiteX0" fmla="*/ 87 w 7802777"/>
                <a:gd name="connsiteY0" fmla="*/ 0 h 77704"/>
                <a:gd name="connsiteX1" fmla="*/ 7802777 w 7802777"/>
                <a:gd name="connsiteY1" fmla="*/ 0 h 77704"/>
                <a:gd name="connsiteX2" fmla="*/ 7802777 w 7802777"/>
                <a:gd name="connsiteY2" fmla="*/ 77704 h 77704"/>
                <a:gd name="connsiteX3" fmla="*/ 13142 w 7802777"/>
                <a:gd name="connsiteY3" fmla="*/ 71437 h 77704"/>
                <a:gd name="connsiteX4" fmla="*/ 87 w 7802777"/>
                <a:gd name="connsiteY4" fmla="*/ 0 h 77704"/>
                <a:gd name="connsiteX0" fmla="*/ 87 w 7802777"/>
                <a:gd name="connsiteY0" fmla="*/ 0 h 77704"/>
                <a:gd name="connsiteX1" fmla="*/ 7766774 w 7802777"/>
                <a:gd name="connsiteY1" fmla="*/ 0 h 77704"/>
                <a:gd name="connsiteX2" fmla="*/ 7802777 w 7802777"/>
                <a:gd name="connsiteY2" fmla="*/ 77704 h 77704"/>
                <a:gd name="connsiteX3" fmla="*/ 13142 w 7802777"/>
                <a:gd name="connsiteY3" fmla="*/ 71437 h 77704"/>
                <a:gd name="connsiteX4" fmla="*/ 87 w 7802777"/>
                <a:gd name="connsiteY4" fmla="*/ 0 h 77704"/>
                <a:gd name="connsiteX0" fmla="*/ 87 w 7802778"/>
                <a:gd name="connsiteY0" fmla="*/ 0 h 77704"/>
                <a:gd name="connsiteX1" fmla="*/ 7766774 w 7802778"/>
                <a:gd name="connsiteY1" fmla="*/ 0 h 77704"/>
                <a:gd name="connsiteX2" fmla="*/ 7802778 w 7802778"/>
                <a:gd name="connsiteY2" fmla="*/ 77704 h 77704"/>
                <a:gd name="connsiteX3" fmla="*/ 13142 w 7802778"/>
                <a:gd name="connsiteY3" fmla="*/ 71437 h 77704"/>
                <a:gd name="connsiteX4" fmla="*/ 87 w 7802778"/>
                <a:gd name="connsiteY4" fmla="*/ 0 h 77704"/>
                <a:gd name="connsiteX0" fmla="*/ 87 w 7802777"/>
                <a:gd name="connsiteY0" fmla="*/ 0 h 77704"/>
                <a:gd name="connsiteX1" fmla="*/ 7766774 w 7802777"/>
                <a:gd name="connsiteY1" fmla="*/ 0 h 77704"/>
                <a:gd name="connsiteX2" fmla="*/ 7802777 w 7802777"/>
                <a:gd name="connsiteY2" fmla="*/ 77704 h 77704"/>
                <a:gd name="connsiteX3" fmla="*/ 13142 w 7802777"/>
                <a:gd name="connsiteY3" fmla="*/ 71437 h 77704"/>
                <a:gd name="connsiteX4" fmla="*/ 87 w 7802777"/>
                <a:gd name="connsiteY4" fmla="*/ 0 h 77704"/>
                <a:gd name="connsiteX0" fmla="*/ 23122 w 7789635"/>
                <a:gd name="connsiteY0" fmla="*/ 0 h 77704"/>
                <a:gd name="connsiteX1" fmla="*/ 7753632 w 7789635"/>
                <a:gd name="connsiteY1" fmla="*/ 0 h 77704"/>
                <a:gd name="connsiteX2" fmla="*/ 7789635 w 7789635"/>
                <a:gd name="connsiteY2" fmla="*/ 77704 h 77704"/>
                <a:gd name="connsiteX3" fmla="*/ 0 w 7789635"/>
                <a:gd name="connsiteY3" fmla="*/ 71437 h 77704"/>
                <a:gd name="connsiteX4" fmla="*/ 23122 w 7789635"/>
                <a:gd name="connsiteY4" fmla="*/ 0 h 77704"/>
                <a:gd name="connsiteX0" fmla="*/ 87 w 7766600"/>
                <a:gd name="connsiteY0" fmla="*/ 0 h 78811"/>
                <a:gd name="connsiteX1" fmla="*/ 7730597 w 7766600"/>
                <a:gd name="connsiteY1" fmla="*/ 0 h 78811"/>
                <a:gd name="connsiteX2" fmla="*/ 7766600 w 7766600"/>
                <a:gd name="connsiteY2" fmla="*/ 77704 h 78811"/>
                <a:gd name="connsiteX3" fmla="*/ 87 w 7766600"/>
                <a:gd name="connsiteY3" fmla="*/ 78811 h 78811"/>
                <a:gd name="connsiteX4" fmla="*/ 87 w 7766600"/>
                <a:gd name="connsiteY4" fmla="*/ 0 h 78811"/>
                <a:gd name="connsiteX0" fmla="*/ 87 w 8064722"/>
                <a:gd name="connsiteY0" fmla="*/ 0 h 78811"/>
                <a:gd name="connsiteX1" fmla="*/ 7730597 w 8064722"/>
                <a:gd name="connsiteY1" fmla="*/ 0 h 78811"/>
                <a:gd name="connsiteX2" fmla="*/ 8064722 w 8064722"/>
                <a:gd name="connsiteY2" fmla="*/ 78811 h 78811"/>
                <a:gd name="connsiteX3" fmla="*/ 87 w 8064722"/>
                <a:gd name="connsiteY3" fmla="*/ 78811 h 78811"/>
                <a:gd name="connsiteX4" fmla="*/ 87 w 8064722"/>
                <a:gd name="connsiteY4" fmla="*/ 0 h 78811"/>
                <a:gd name="connsiteX0" fmla="*/ 87 w 8028718"/>
                <a:gd name="connsiteY0" fmla="*/ 0 h 78811"/>
                <a:gd name="connsiteX1" fmla="*/ 7730597 w 8028718"/>
                <a:gd name="connsiteY1" fmla="*/ 0 h 78811"/>
                <a:gd name="connsiteX2" fmla="*/ 8028718 w 8028718"/>
                <a:gd name="connsiteY2" fmla="*/ 78811 h 78811"/>
                <a:gd name="connsiteX3" fmla="*/ 87 w 8028718"/>
                <a:gd name="connsiteY3" fmla="*/ 78811 h 78811"/>
                <a:gd name="connsiteX4" fmla="*/ 87 w 8028718"/>
                <a:gd name="connsiteY4" fmla="*/ 0 h 78811"/>
                <a:gd name="connsiteX0" fmla="*/ 87 w 8028718"/>
                <a:gd name="connsiteY0" fmla="*/ 0 h 78811"/>
                <a:gd name="connsiteX1" fmla="*/ 7992714 w 8028718"/>
                <a:gd name="connsiteY1" fmla="*/ 0 h 78811"/>
                <a:gd name="connsiteX2" fmla="*/ 8028718 w 8028718"/>
                <a:gd name="connsiteY2" fmla="*/ 78811 h 78811"/>
                <a:gd name="connsiteX3" fmla="*/ 87 w 8028718"/>
                <a:gd name="connsiteY3" fmla="*/ 78811 h 78811"/>
                <a:gd name="connsiteX4" fmla="*/ 87 w 8028718"/>
                <a:gd name="connsiteY4" fmla="*/ 0 h 78811"/>
                <a:gd name="connsiteX0" fmla="*/ 87 w 8028718"/>
                <a:gd name="connsiteY0" fmla="*/ 0 h 78811"/>
                <a:gd name="connsiteX1" fmla="*/ 7884702 w 8028718"/>
                <a:gd name="connsiteY1" fmla="*/ 0 h 78811"/>
                <a:gd name="connsiteX2" fmla="*/ 8028718 w 8028718"/>
                <a:gd name="connsiteY2" fmla="*/ 78811 h 78811"/>
                <a:gd name="connsiteX3" fmla="*/ 87 w 8028718"/>
                <a:gd name="connsiteY3" fmla="*/ 78811 h 78811"/>
                <a:gd name="connsiteX4" fmla="*/ 87 w 8028718"/>
                <a:gd name="connsiteY4" fmla="*/ 0 h 78811"/>
                <a:gd name="connsiteX0" fmla="*/ 87 w 7920706"/>
                <a:gd name="connsiteY0" fmla="*/ 0 h 78811"/>
                <a:gd name="connsiteX1" fmla="*/ 7884702 w 7920706"/>
                <a:gd name="connsiteY1" fmla="*/ 0 h 78811"/>
                <a:gd name="connsiteX2" fmla="*/ 7920706 w 7920706"/>
                <a:gd name="connsiteY2" fmla="*/ 78811 h 78811"/>
                <a:gd name="connsiteX3" fmla="*/ 87 w 7920706"/>
                <a:gd name="connsiteY3" fmla="*/ 78811 h 78811"/>
                <a:gd name="connsiteX4" fmla="*/ 87 w 7920706"/>
                <a:gd name="connsiteY4" fmla="*/ 0 h 78811"/>
                <a:gd name="connsiteX0" fmla="*/ 87 w 7884702"/>
                <a:gd name="connsiteY0" fmla="*/ 0 h 78811"/>
                <a:gd name="connsiteX1" fmla="*/ 7884702 w 7884702"/>
                <a:gd name="connsiteY1" fmla="*/ 0 h 78811"/>
                <a:gd name="connsiteX2" fmla="*/ 7884702 w 7884702"/>
                <a:gd name="connsiteY2" fmla="*/ 78811 h 78811"/>
                <a:gd name="connsiteX3" fmla="*/ 87 w 7884702"/>
                <a:gd name="connsiteY3" fmla="*/ 78811 h 78811"/>
                <a:gd name="connsiteX4" fmla="*/ 87 w 7884702"/>
                <a:gd name="connsiteY4" fmla="*/ 0 h 78811"/>
                <a:gd name="connsiteX0" fmla="*/ 87 w 7884702"/>
                <a:gd name="connsiteY0" fmla="*/ 0 h 78811"/>
                <a:gd name="connsiteX1" fmla="*/ 7866291 w 7884702"/>
                <a:gd name="connsiteY1" fmla="*/ 0 h 78811"/>
                <a:gd name="connsiteX2" fmla="*/ 7884702 w 7884702"/>
                <a:gd name="connsiteY2" fmla="*/ 78811 h 78811"/>
                <a:gd name="connsiteX3" fmla="*/ 87 w 7884702"/>
                <a:gd name="connsiteY3" fmla="*/ 78811 h 78811"/>
                <a:gd name="connsiteX4" fmla="*/ 87 w 7884702"/>
                <a:gd name="connsiteY4" fmla="*/ 0 h 78811"/>
                <a:gd name="connsiteX0" fmla="*/ 87 w 7884702"/>
                <a:gd name="connsiteY0" fmla="*/ 0 h 78811"/>
                <a:gd name="connsiteX1" fmla="*/ 7779839 w 7884702"/>
                <a:gd name="connsiteY1" fmla="*/ 0 h 78811"/>
                <a:gd name="connsiteX2" fmla="*/ 7884702 w 7884702"/>
                <a:gd name="connsiteY2" fmla="*/ 78811 h 78811"/>
                <a:gd name="connsiteX3" fmla="*/ 87 w 7884702"/>
                <a:gd name="connsiteY3" fmla="*/ 78811 h 78811"/>
                <a:gd name="connsiteX4" fmla="*/ 87 w 7884702"/>
                <a:gd name="connsiteY4" fmla="*/ 0 h 78811"/>
                <a:gd name="connsiteX0" fmla="*/ 87 w 7811550"/>
                <a:gd name="connsiteY0" fmla="*/ 0 h 78811"/>
                <a:gd name="connsiteX1" fmla="*/ 7779839 w 7811550"/>
                <a:gd name="connsiteY1" fmla="*/ 0 h 78811"/>
                <a:gd name="connsiteX2" fmla="*/ 7811550 w 7811550"/>
                <a:gd name="connsiteY2" fmla="*/ 78811 h 78811"/>
                <a:gd name="connsiteX3" fmla="*/ 87 w 7811550"/>
                <a:gd name="connsiteY3" fmla="*/ 78811 h 78811"/>
                <a:gd name="connsiteX4" fmla="*/ 87 w 7811550"/>
                <a:gd name="connsiteY4" fmla="*/ 0 h 78811"/>
                <a:gd name="connsiteX0" fmla="*/ 87 w 7795694"/>
                <a:gd name="connsiteY0" fmla="*/ 0 h 78811"/>
                <a:gd name="connsiteX1" fmla="*/ 7779839 w 7795694"/>
                <a:gd name="connsiteY1" fmla="*/ 0 h 78811"/>
                <a:gd name="connsiteX2" fmla="*/ 7795694 w 7795694"/>
                <a:gd name="connsiteY2" fmla="*/ 78811 h 78811"/>
                <a:gd name="connsiteX3" fmla="*/ 87 w 7795694"/>
                <a:gd name="connsiteY3" fmla="*/ 78811 h 78811"/>
                <a:gd name="connsiteX4" fmla="*/ 87 w 7795694"/>
                <a:gd name="connsiteY4" fmla="*/ 0 h 7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5694" h="78811">
                  <a:moveTo>
                    <a:pt x="87" y="0"/>
                  </a:moveTo>
                  <a:lnTo>
                    <a:pt x="7779839" y="0"/>
                  </a:lnTo>
                  <a:lnTo>
                    <a:pt x="7795694" y="78811"/>
                  </a:lnTo>
                  <a:lnTo>
                    <a:pt x="87" y="78811"/>
                  </a:lnTo>
                  <a:cubicBezTo>
                    <a:pt x="174" y="54999"/>
                    <a:pt x="0" y="23812"/>
                    <a:pt x="8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1414" y="0"/>
              <a:ext cx="862586" cy="2087884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88000" y="324000"/>
            <a:ext cx="756000" cy="3816000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  <a:endParaRPr lang="nl-BE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00" y="323999"/>
            <a:ext cx="7416000" cy="4464000"/>
          </a:xfrm>
        </p:spPr>
        <p:txBody>
          <a:bodyPr vert="eaVert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624000" y="4896000"/>
            <a:ext cx="504000" cy="144000"/>
          </a:xfrm>
        </p:spPr>
        <p:txBody>
          <a:bodyPr/>
          <a:lstStyle/>
          <a:p>
            <a:fld id="{88111CD4-BDB2-4222-90D8-6204315E5A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4"/>
          <p:cNvSpPr txBox="1"/>
          <p:nvPr/>
        </p:nvSpPr>
        <p:spPr>
          <a:xfrm>
            <a:off x="3600000" y="4896000"/>
            <a:ext cx="1944000" cy="144000"/>
          </a:xfrm>
          <a:prstGeom prst="rect">
            <a:avLst/>
          </a:prstGeom>
          <a:noFill/>
        </p:spPr>
        <p:txBody>
          <a:bodyPr wrap="square" lIns="0" tIns="0" rIns="0" bIns="1080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© </a:t>
            </a:r>
            <a:r>
              <a:rPr kumimoji="0" lang="nl-NL" sz="800" b="0" i="0" u="none" strike="noStrike" kern="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Vlerick</a:t>
            </a: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 Business School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14" y="0"/>
            <a:ext cx="862586" cy="2087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l-BE" noProof="0"/>
          </a:p>
        </p:txBody>
      </p:sp>
      <p:sp>
        <p:nvSpPr>
          <p:cNvPr id="8" name="Freeform 7"/>
          <p:cNvSpPr/>
          <p:nvPr/>
        </p:nvSpPr>
        <p:spPr>
          <a:xfrm>
            <a:off x="504000" y="827999"/>
            <a:ext cx="7776000" cy="28800"/>
          </a:xfrm>
          <a:custGeom>
            <a:avLst/>
            <a:gdLst>
              <a:gd name="connsiteX0" fmla="*/ 0 w 864096"/>
              <a:gd name="connsiteY0" fmla="*/ 0 h 71437"/>
              <a:gd name="connsiteX1" fmla="*/ 864096 w 864096"/>
              <a:gd name="connsiteY1" fmla="*/ 0 h 71437"/>
              <a:gd name="connsiteX2" fmla="*/ 864096 w 864096"/>
              <a:gd name="connsiteY2" fmla="*/ 71437 h 71437"/>
              <a:gd name="connsiteX3" fmla="*/ 0 w 864096"/>
              <a:gd name="connsiteY3" fmla="*/ 71437 h 71437"/>
              <a:gd name="connsiteX4" fmla="*/ 0 w 864096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900100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864096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36104"/>
              <a:gd name="connsiteY0" fmla="*/ 0 h 71437"/>
              <a:gd name="connsiteX1" fmla="*/ 900100 w 936104"/>
              <a:gd name="connsiteY1" fmla="*/ 0 h 71437"/>
              <a:gd name="connsiteX2" fmla="*/ 936104 w 936104"/>
              <a:gd name="connsiteY2" fmla="*/ 71437 h 71437"/>
              <a:gd name="connsiteX3" fmla="*/ 0 w 936104"/>
              <a:gd name="connsiteY3" fmla="*/ 71437 h 71437"/>
              <a:gd name="connsiteX4" fmla="*/ 36004 w 936104"/>
              <a:gd name="connsiteY4" fmla="*/ 0 h 71437"/>
              <a:gd name="connsiteX0" fmla="*/ 0 w 900100"/>
              <a:gd name="connsiteY0" fmla="*/ 0 h 71437"/>
              <a:gd name="connsiteX1" fmla="*/ 864096 w 900100"/>
              <a:gd name="connsiteY1" fmla="*/ 0 h 71437"/>
              <a:gd name="connsiteX2" fmla="*/ 900100 w 900100"/>
              <a:gd name="connsiteY2" fmla="*/ 71437 h 71437"/>
              <a:gd name="connsiteX3" fmla="*/ 36004 w 900100"/>
              <a:gd name="connsiteY3" fmla="*/ 71437 h 71437"/>
              <a:gd name="connsiteX4" fmla="*/ 0 w 900100"/>
              <a:gd name="connsiteY4" fmla="*/ 0 h 71437"/>
              <a:gd name="connsiteX0" fmla="*/ 0 w 1332148"/>
              <a:gd name="connsiteY0" fmla="*/ 0 h 71437"/>
              <a:gd name="connsiteX1" fmla="*/ 1332148 w 1332148"/>
              <a:gd name="connsiteY1" fmla="*/ 0 h 71437"/>
              <a:gd name="connsiteX2" fmla="*/ 900100 w 1332148"/>
              <a:gd name="connsiteY2" fmla="*/ 71437 h 71437"/>
              <a:gd name="connsiteX3" fmla="*/ 36004 w 1332148"/>
              <a:gd name="connsiteY3" fmla="*/ 71437 h 71437"/>
              <a:gd name="connsiteX4" fmla="*/ 0 w 1332148"/>
              <a:gd name="connsiteY4" fmla="*/ 0 h 71437"/>
              <a:gd name="connsiteX0" fmla="*/ 0 w 6516724"/>
              <a:gd name="connsiteY0" fmla="*/ 0 h 71437"/>
              <a:gd name="connsiteX1" fmla="*/ 6516724 w 6516724"/>
              <a:gd name="connsiteY1" fmla="*/ 0 h 71437"/>
              <a:gd name="connsiteX2" fmla="*/ 900100 w 6516724"/>
              <a:gd name="connsiteY2" fmla="*/ 71437 h 71437"/>
              <a:gd name="connsiteX3" fmla="*/ 36004 w 6516724"/>
              <a:gd name="connsiteY3" fmla="*/ 71437 h 71437"/>
              <a:gd name="connsiteX4" fmla="*/ 0 w 6516724"/>
              <a:gd name="connsiteY4" fmla="*/ 0 h 71437"/>
              <a:gd name="connsiteX0" fmla="*/ 0 w 6588732"/>
              <a:gd name="connsiteY0" fmla="*/ 0 h 71437"/>
              <a:gd name="connsiteX1" fmla="*/ 6516724 w 6588732"/>
              <a:gd name="connsiteY1" fmla="*/ 0 h 71437"/>
              <a:gd name="connsiteX2" fmla="*/ 6588732 w 6588732"/>
              <a:gd name="connsiteY2" fmla="*/ 71437 h 71437"/>
              <a:gd name="connsiteX3" fmla="*/ 36004 w 6588732"/>
              <a:gd name="connsiteY3" fmla="*/ 71437 h 71437"/>
              <a:gd name="connsiteX4" fmla="*/ 0 w 6588732"/>
              <a:gd name="connsiteY4" fmla="*/ 0 h 71437"/>
              <a:gd name="connsiteX0" fmla="*/ 0 w 8028892"/>
              <a:gd name="connsiteY0" fmla="*/ 0 h 71437"/>
              <a:gd name="connsiteX1" fmla="*/ 6516724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0 w 8028892"/>
              <a:gd name="connsiteY0" fmla="*/ 0 h 71437"/>
              <a:gd name="connsiteX1" fmla="*/ 7992888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72008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72008 w 7992888"/>
              <a:gd name="connsiteY4" fmla="*/ 0 h 71437"/>
              <a:gd name="connsiteX0" fmla="*/ 26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60 w 7992888"/>
              <a:gd name="connsiteY4" fmla="*/ 0 h 71437"/>
              <a:gd name="connsiteX0" fmla="*/ 337159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337159 w 7992888"/>
              <a:gd name="connsiteY4" fmla="*/ 0 h 71437"/>
              <a:gd name="connsiteX0" fmla="*/ 87 w 8072823"/>
              <a:gd name="connsiteY0" fmla="*/ 0 h 71437"/>
              <a:gd name="connsiteX1" fmla="*/ 8036819 w 8072823"/>
              <a:gd name="connsiteY1" fmla="*/ 0 h 71437"/>
              <a:gd name="connsiteX2" fmla="*/ 8072823 w 8072823"/>
              <a:gd name="connsiteY2" fmla="*/ 71437 h 71437"/>
              <a:gd name="connsiteX3" fmla="*/ 79935 w 8072823"/>
              <a:gd name="connsiteY3" fmla="*/ 71437 h 71437"/>
              <a:gd name="connsiteX4" fmla="*/ 87 w 8072823"/>
              <a:gd name="connsiteY4" fmla="*/ 0 h 71437"/>
              <a:gd name="connsiteX0" fmla="*/ 87 w 8022581"/>
              <a:gd name="connsiteY0" fmla="*/ 0 h 71437"/>
              <a:gd name="connsiteX1" fmla="*/ 7986577 w 8022581"/>
              <a:gd name="connsiteY1" fmla="*/ 0 h 71437"/>
              <a:gd name="connsiteX2" fmla="*/ 8022581 w 8022581"/>
              <a:gd name="connsiteY2" fmla="*/ 71437 h 71437"/>
              <a:gd name="connsiteX3" fmla="*/ 29693 w 8022581"/>
              <a:gd name="connsiteY3" fmla="*/ 71437 h 71437"/>
              <a:gd name="connsiteX4" fmla="*/ 87 w 8022581"/>
              <a:gd name="connsiteY4" fmla="*/ 0 h 71437"/>
              <a:gd name="connsiteX0" fmla="*/ 2832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8320 w 7992888"/>
              <a:gd name="connsiteY4" fmla="*/ 0 h 71437"/>
              <a:gd name="connsiteX0" fmla="*/ 87 w 8006030"/>
              <a:gd name="connsiteY0" fmla="*/ 0 h 71437"/>
              <a:gd name="connsiteX1" fmla="*/ 7970026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98279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80277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7802777"/>
              <a:gd name="connsiteY0" fmla="*/ 0 h 77704"/>
              <a:gd name="connsiteX1" fmla="*/ 7802777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8"/>
              <a:gd name="connsiteY0" fmla="*/ 0 h 77704"/>
              <a:gd name="connsiteX1" fmla="*/ 7766774 w 7802778"/>
              <a:gd name="connsiteY1" fmla="*/ 0 h 77704"/>
              <a:gd name="connsiteX2" fmla="*/ 7802778 w 7802778"/>
              <a:gd name="connsiteY2" fmla="*/ 77704 h 77704"/>
              <a:gd name="connsiteX3" fmla="*/ 13142 w 7802778"/>
              <a:gd name="connsiteY3" fmla="*/ 71437 h 77704"/>
              <a:gd name="connsiteX4" fmla="*/ 87 w 7802778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23122 w 7789635"/>
              <a:gd name="connsiteY0" fmla="*/ 0 h 77704"/>
              <a:gd name="connsiteX1" fmla="*/ 7753632 w 7789635"/>
              <a:gd name="connsiteY1" fmla="*/ 0 h 77704"/>
              <a:gd name="connsiteX2" fmla="*/ 7789635 w 7789635"/>
              <a:gd name="connsiteY2" fmla="*/ 77704 h 77704"/>
              <a:gd name="connsiteX3" fmla="*/ 0 w 7789635"/>
              <a:gd name="connsiteY3" fmla="*/ 71437 h 77704"/>
              <a:gd name="connsiteX4" fmla="*/ 23122 w 7789635"/>
              <a:gd name="connsiteY4" fmla="*/ 0 h 77704"/>
              <a:gd name="connsiteX0" fmla="*/ 87 w 7766600"/>
              <a:gd name="connsiteY0" fmla="*/ 0 h 78811"/>
              <a:gd name="connsiteX1" fmla="*/ 7730597 w 7766600"/>
              <a:gd name="connsiteY1" fmla="*/ 0 h 78811"/>
              <a:gd name="connsiteX2" fmla="*/ 7766600 w 7766600"/>
              <a:gd name="connsiteY2" fmla="*/ 77704 h 78811"/>
              <a:gd name="connsiteX3" fmla="*/ 87 w 7766600"/>
              <a:gd name="connsiteY3" fmla="*/ 78811 h 78811"/>
              <a:gd name="connsiteX4" fmla="*/ 87 w 7766600"/>
              <a:gd name="connsiteY4" fmla="*/ 0 h 78811"/>
              <a:gd name="connsiteX0" fmla="*/ 87 w 8064722"/>
              <a:gd name="connsiteY0" fmla="*/ 0 h 78811"/>
              <a:gd name="connsiteX1" fmla="*/ 7730597 w 8064722"/>
              <a:gd name="connsiteY1" fmla="*/ 0 h 78811"/>
              <a:gd name="connsiteX2" fmla="*/ 8064722 w 8064722"/>
              <a:gd name="connsiteY2" fmla="*/ 78811 h 78811"/>
              <a:gd name="connsiteX3" fmla="*/ 87 w 8064722"/>
              <a:gd name="connsiteY3" fmla="*/ 78811 h 78811"/>
              <a:gd name="connsiteX4" fmla="*/ 87 w 8064722"/>
              <a:gd name="connsiteY4" fmla="*/ 0 h 78811"/>
              <a:gd name="connsiteX0" fmla="*/ 87 w 8028718"/>
              <a:gd name="connsiteY0" fmla="*/ 0 h 78811"/>
              <a:gd name="connsiteX1" fmla="*/ 7730597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992714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884702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7920706"/>
              <a:gd name="connsiteY0" fmla="*/ 0 h 78811"/>
              <a:gd name="connsiteX1" fmla="*/ 7884702 w 7920706"/>
              <a:gd name="connsiteY1" fmla="*/ 0 h 78811"/>
              <a:gd name="connsiteX2" fmla="*/ 7920706 w 7920706"/>
              <a:gd name="connsiteY2" fmla="*/ 78811 h 78811"/>
              <a:gd name="connsiteX3" fmla="*/ 87 w 7920706"/>
              <a:gd name="connsiteY3" fmla="*/ 78811 h 78811"/>
              <a:gd name="connsiteX4" fmla="*/ 87 w 7920706"/>
              <a:gd name="connsiteY4" fmla="*/ 0 h 78811"/>
              <a:gd name="connsiteX0" fmla="*/ 87 w 7884702"/>
              <a:gd name="connsiteY0" fmla="*/ 0 h 78811"/>
              <a:gd name="connsiteX1" fmla="*/ 7884702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866291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779839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11550"/>
              <a:gd name="connsiteY0" fmla="*/ 0 h 78811"/>
              <a:gd name="connsiteX1" fmla="*/ 7779839 w 7811550"/>
              <a:gd name="connsiteY1" fmla="*/ 0 h 78811"/>
              <a:gd name="connsiteX2" fmla="*/ 7811550 w 7811550"/>
              <a:gd name="connsiteY2" fmla="*/ 78811 h 78811"/>
              <a:gd name="connsiteX3" fmla="*/ 87 w 7811550"/>
              <a:gd name="connsiteY3" fmla="*/ 78811 h 78811"/>
              <a:gd name="connsiteX4" fmla="*/ 87 w 7811550"/>
              <a:gd name="connsiteY4" fmla="*/ 0 h 78811"/>
              <a:gd name="connsiteX0" fmla="*/ 87 w 7795694"/>
              <a:gd name="connsiteY0" fmla="*/ 0 h 78811"/>
              <a:gd name="connsiteX1" fmla="*/ 7779839 w 7795694"/>
              <a:gd name="connsiteY1" fmla="*/ 0 h 78811"/>
              <a:gd name="connsiteX2" fmla="*/ 7795694 w 7795694"/>
              <a:gd name="connsiteY2" fmla="*/ 78811 h 78811"/>
              <a:gd name="connsiteX3" fmla="*/ 87 w 7795694"/>
              <a:gd name="connsiteY3" fmla="*/ 78811 h 78811"/>
              <a:gd name="connsiteX4" fmla="*/ 87 w 7795694"/>
              <a:gd name="connsiteY4" fmla="*/ 0 h 7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5694" h="78811">
                <a:moveTo>
                  <a:pt x="87" y="0"/>
                </a:moveTo>
                <a:lnTo>
                  <a:pt x="7779839" y="0"/>
                </a:lnTo>
                <a:lnTo>
                  <a:pt x="7795694" y="78811"/>
                </a:lnTo>
                <a:lnTo>
                  <a:pt x="87" y="78811"/>
                </a:lnTo>
                <a:cubicBezTo>
                  <a:pt x="174" y="54999"/>
                  <a:pt x="0" y="23812"/>
                  <a:pt x="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504000" y="1008000"/>
            <a:ext cx="8136000" cy="378023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496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943601" y="4873338"/>
            <a:ext cx="313805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i="1" dirty="0">
                <a:latin typeface="Verdana" charset="0"/>
                <a:ea typeface="Verdana" charset="0"/>
                <a:cs typeface="Verdana" charset="0"/>
              </a:rPr>
              <a:t>© </a:t>
            </a:r>
            <a:r>
              <a:rPr lang="en-US" sz="750" i="1" dirty="0" err="1">
                <a:latin typeface="Verdana" charset="0"/>
                <a:ea typeface="Verdana" charset="0"/>
                <a:cs typeface="Verdana" charset="0"/>
              </a:rPr>
              <a:t>Vlerick</a:t>
            </a:r>
            <a:r>
              <a:rPr lang="en-US" sz="750" i="1" dirty="0">
                <a:latin typeface="Verdana" charset="0"/>
                <a:ea typeface="Verdana" charset="0"/>
                <a:cs typeface="Verdana" charset="0"/>
              </a:rPr>
              <a:t> Business School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56201"/>
            <a:ext cx="8395855" cy="1325744"/>
          </a:xfrm>
        </p:spPr>
        <p:txBody>
          <a:bodyPr>
            <a:normAutofit/>
          </a:bodyPr>
          <a:lstStyle>
            <a:lvl1pPr algn="l">
              <a:defRPr sz="4125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/>
              <a:t>Enjoy your </a:t>
            </a:r>
          </a:p>
          <a:p>
            <a:pPr lvl="0"/>
            <a:r>
              <a:rPr lang="nl-BE" dirty="0"/>
              <a:t>learning journey</a:t>
            </a:r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 hasCustomPrompt="1"/>
          </p:nvPr>
        </p:nvSpPr>
        <p:spPr>
          <a:xfrm>
            <a:off x="2555840" y="3713291"/>
            <a:ext cx="1212300" cy="12123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125"/>
            </a:lvl1pPr>
          </a:lstStyle>
          <a:p>
            <a:r>
              <a:rPr lang="en-US" dirty="0" err="1"/>
              <a:t>Foto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4088607" y="4140936"/>
            <a:ext cx="3709988" cy="357013"/>
          </a:xfrm>
        </p:spPr>
        <p:txBody>
          <a:bodyPr>
            <a:normAutofit/>
          </a:bodyPr>
          <a:lstStyle>
            <a:lvl1pPr algn="l">
              <a:defRPr sz="1875" b="1"/>
            </a:lvl1pPr>
          </a:lstStyle>
          <a:p>
            <a:pPr lvl="0"/>
            <a:r>
              <a:rPr lang="nl-BE"/>
              <a:t>dirk.buyens@vlerick.be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5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31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3744000"/>
            <a:ext cx="8136000" cy="720000"/>
          </a:xfrm>
        </p:spPr>
        <p:txBody>
          <a:bodyPr anchor="ctr" anchorCtr="0"/>
          <a:lstStyle/>
          <a:p>
            <a:r>
              <a:rPr lang="en-US" noProof="0"/>
              <a:t>Click to edit Master title style</a:t>
            </a:r>
            <a:endParaRPr lang="nl-BE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000" y="4572000"/>
            <a:ext cx="8136000" cy="3600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1800" b="1" i="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l-BE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530000"/>
            <a:ext cx="9144000" cy="208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nl-BE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4"/>
          <p:cNvSpPr txBox="1"/>
          <p:nvPr/>
        </p:nvSpPr>
        <p:spPr>
          <a:xfrm>
            <a:off x="3600000" y="4896000"/>
            <a:ext cx="1944000" cy="144000"/>
          </a:xfrm>
          <a:prstGeom prst="rect">
            <a:avLst/>
          </a:prstGeom>
          <a:noFill/>
        </p:spPr>
        <p:txBody>
          <a:bodyPr wrap="square" lIns="0" tIns="0" rIns="0" bIns="1080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© </a:t>
            </a:r>
            <a:r>
              <a:rPr kumimoji="0" lang="nl-NL" sz="800" b="0" i="0" u="none" strike="noStrike" kern="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Vlerick</a:t>
            </a: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 Business School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14" y="0"/>
            <a:ext cx="862586" cy="2087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l-BE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756000">
              <a:defRPr/>
            </a:lvl3pPr>
            <a:lvl4pPr marL="972000">
              <a:defRPr/>
            </a:lvl4pPr>
            <a:lvl5pPr marL="1188000"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/>
          </a:p>
        </p:txBody>
      </p:sp>
      <p:sp>
        <p:nvSpPr>
          <p:cNvPr id="8" name="Freeform 7"/>
          <p:cNvSpPr/>
          <p:nvPr/>
        </p:nvSpPr>
        <p:spPr>
          <a:xfrm>
            <a:off x="504000" y="827999"/>
            <a:ext cx="7776000" cy="28800"/>
          </a:xfrm>
          <a:custGeom>
            <a:avLst/>
            <a:gdLst>
              <a:gd name="connsiteX0" fmla="*/ 0 w 864096"/>
              <a:gd name="connsiteY0" fmla="*/ 0 h 71437"/>
              <a:gd name="connsiteX1" fmla="*/ 864096 w 864096"/>
              <a:gd name="connsiteY1" fmla="*/ 0 h 71437"/>
              <a:gd name="connsiteX2" fmla="*/ 864096 w 864096"/>
              <a:gd name="connsiteY2" fmla="*/ 71437 h 71437"/>
              <a:gd name="connsiteX3" fmla="*/ 0 w 864096"/>
              <a:gd name="connsiteY3" fmla="*/ 71437 h 71437"/>
              <a:gd name="connsiteX4" fmla="*/ 0 w 864096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900100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864096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36104"/>
              <a:gd name="connsiteY0" fmla="*/ 0 h 71437"/>
              <a:gd name="connsiteX1" fmla="*/ 900100 w 936104"/>
              <a:gd name="connsiteY1" fmla="*/ 0 h 71437"/>
              <a:gd name="connsiteX2" fmla="*/ 936104 w 936104"/>
              <a:gd name="connsiteY2" fmla="*/ 71437 h 71437"/>
              <a:gd name="connsiteX3" fmla="*/ 0 w 936104"/>
              <a:gd name="connsiteY3" fmla="*/ 71437 h 71437"/>
              <a:gd name="connsiteX4" fmla="*/ 36004 w 936104"/>
              <a:gd name="connsiteY4" fmla="*/ 0 h 71437"/>
              <a:gd name="connsiteX0" fmla="*/ 0 w 900100"/>
              <a:gd name="connsiteY0" fmla="*/ 0 h 71437"/>
              <a:gd name="connsiteX1" fmla="*/ 864096 w 900100"/>
              <a:gd name="connsiteY1" fmla="*/ 0 h 71437"/>
              <a:gd name="connsiteX2" fmla="*/ 900100 w 900100"/>
              <a:gd name="connsiteY2" fmla="*/ 71437 h 71437"/>
              <a:gd name="connsiteX3" fmla="*/ 36004 w 900100"/>
              <a:gd name="connsiteY3" fmla="*/ 71437 h 71437"/>
              <a:gd name="connsiteX4" fmla="*/ 0 w 900100"/>
              <a:gd name="connsiteY4" fmla="*/ 0 h 71437"/>
              <a:gd name="connsiteX0" fmla="*/ 0 w 1332148"/>
              <a:gd name="connsiteY0" fmla="*/ 0 h 71437"/>
              <a:gd name="connsiteX1" fmla="*/ 1332148 w 1332148"/>
              <a:gd name="connsiteY1" fmla="*/ 0 h 71437"/>
              <a:gd name="connsiteX2" fmla="*/ 900100 w 1332148"/>
              <a:gd name="connsiteY2" fmla="*/ 71437 h 71437"/>
              <a:gd name="connsiteX3" fmla="*/ 36004 w 1332148"/>
              <a:gd name="connsiteY3" fmla="*/ 71437 h 71437"/>
              <a:gd name="connsiteX4" fmla="*/ 0 w 1332148"/>
              <a:gd name="connsiteY4" fmla="*/ 0 h 71437"/>
              <a:gd name="connsiteX0" fmla="*/ 0 w 6516724"/>
              <a:gd name="connsiteY0" fmla="*/ 0 h 71437"/>
              <a:gd name="connsiteX1" fmla="*/ 6516724 w 6516724"/>
              <a:gd name="connsiteY1" fmla="*/ 0 h 71437"/>
              <a:gd name="connsiteX2" fmla="*/ 900100 w 6516724"/>
              <a:gd name="connsiteY2" fmla="*/ 71437 h 71437"/>
              <a:gd name="connsiteX3" fmla="*/ 36004 w 6516724"/>
              <a:gd name="connsiteY3" fmla="*/ 71437 h 71437"/>
              <a:gd name="connsiteX4" fmla="*/ 0 w 6516724"/>
              <a:gd name="connsiteY4" fmla="*/ 0 h 71437"/>
              <a:gd name="connsiteX0" fmla="*/ 0 w 6588732"/>
              <a:gd name="connsiteY0" fmla="*/ 0 h 71437"/>
              <a:gd name="connsiteX1" fmla="*/ 6516724 w 6588732"/>
              <a:gd name="connsiteY1" fmla="*/ 0 h 71437"/>
              <a:gd name="connsiteX2" fmla="*/ 6588732 w 6588732"/>
              <a:gd name="connsiteY2" fmla="*/ 71437 h 71437"/>
              <a:gd name="connsiteX3" fmla="*/ 36004 w 6588732"/>
              <a:gd name="connsiteY3" fmla="*/ 71437 h 71437"/>
              <a:gd name="connsiteX4" fmla="*/ 0 w 6588732"/>
              <a:gd name="connsiteY4" fmla="*/ 0 h 71437"/>
              <a:gd name="connsiteX0" fmla="*/ 0 w 8028892"/>
              <a:gd name="connsiteY0" fmla="*/ 0 h 71437"/>
              <a:gd name="connsiteX1" fmla="*/ 6516724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0 w 8028892"/>
              <a:gd name="connsiteY0" fmla="*/ 0 h 71437"/>
              <a:gd name="connsiteX1" fmla="*/ 7992888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72008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72008 w 7992888"/>
              <a:gd name="connsiteY4" fmla="*/ 0 h 71437"/>
              <a:gd name="connsiteX0" fmla="*/ 26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60 w 7992888"/>
              <a:gd name="connsiteY4" fmla="*/ 0 h 71437"/>
              <a:gd name="connsiteX0" fmla="*/ 337159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337159 w 7992888"/>
              <a:gd name="connsiteY4" fmla="*/ 0 h 71437"/>
              <a:gd name="connsiteX0" fmla="*/ 87 w 8072823"/>
              <a:gd name="connsiteY0" fmla="*/ 0 h 71437"/>
              <a:gd name="connsiteX1" fmla="*/ 8036819 w 8072823"/>
              <a:gd name="connsiteY1" fmla="*/ 0 h 71437"/>
              <a:gd name="connsiteX2" fmla="*/ 8072823 w 8072823"/>
              <a:gd name="connsiteY2" fmla="*/ 71437 h 71437"/>
              <a:gd name="connsiteX3" fmla="*/ 79935 w 8072823"/>
              <a:gd name="connsiteY3" fmla="*/ 71437 h 71437"/>
              <a:gd name="connsiteX4" fmla="*/ 87 w 8072823"/>
              <a:gd name="connsiteY4" fmla="*/ 0 h 71437"/>
              <a:gd name="connsiteX0" fmla="*/ 87 w 8022581"/>
              <a:gd name="connsiteY0" fmla="*/ 0 h 71437"/>
              <a:gd name="connsiteX1" fmla="*/ 7986577 w 8022581"/>
              <a:gd name="connsiteY1" fmla="*/ 0 h 71437"/>
              <a:gd name="connsiteX2" fmla="*/ 8022581 w 8022581"/>
              <a:gd name="connsiteY2" fmla="*/ 71437 h 71437"/>
              <a:gd name="connsiteX3" fmla="*/ 29693 w 8022581"/>
              <a:gd name="connsiteY3" fmla="*/ 71437 h 71437"/>
              <a:gd name="connsiteX4" fmla="*/ 87 w 8022581"/>
              <a:gd name="connsiteY4" fmla="*/ 0 h 71437"/>
              <a:gd name="connsiteX0" fmla="*/ 2832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8320 w 7992888"/>
              <a:gd name="connsiteY4" fmla="*/ 0 h 71437"/>
              <a:gd name="connsiteX0" fmla="*/ 87 w 8006030"/>
              <a:gd name="connsiteY0" fmla="*/ 0 h 71437"/>
              <a:gd name="connsiteX1" fmla="*/ 7970026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98279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80277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7802777"/>
              <a:gd name="connsiteY0" fmla="*/ 0 h 77704"/>
              <a:gd name="connsiteX1" fmla="*/ 7802777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8"/>
              <a:gd name="connsiteY0" fmla="*/ 0 h 77704"/>
              <a:gd name="connsiteX1" fmla="*/ 7766774 w 7802778"/>
              <a:gd name="connsiteY1" fmla="*/ 0 h 77704"/>
              <a:gd name="connsiteX2" fmla="*/ 7802778 w 7802778"/>
              <a:gd name="connsiteY2" fmla="*/ 77704 h 77704"/>
              <a:gd name="connsiteX3" fmla="*/ 13142 w 7802778"/>
              <a:gd name="connsiteY3" fmla="*/ 71437 h 77704"/>
              <a:gd name="connsiteX4" fmla="*/ 87 w 7802778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23122 w 7789635"/>
              <a:gd name="connsiteY0" fmla="*/ 0 h 77704"/>
              <a:gd name="connsiteX1" fmla="*/ 7753632 w 7789635"/>
              <a:gd name="connsiteY1" fmla="*/ 0 h 77704"/>
              <a:gd name="connsiteX2" fmla="*/ 7789635 w 7789635"/>
              <a:gd name="connsiteY2" fmla="*/ 77704 h 77704"/>
              <a:gd name="connsiteX3" fmla="*/ 0 w 7789635"/>
              <a:gd name="connsiteY3" fmla="*/ 71437 h 77704"/>
              <a:gd name="connsiteX4" fmla="*/ 23122 w 7789635"/>
              <a:gd name="connsiteY4" fmla="*/ 0 h 77704"/>
              <a:gd name="connsiteX0" fmla="*/ 87 w 7766600"/>
              <a:gd name="connsiteY0" fmla="*/ 0 h 78811"/>
              <a:gd name="connsiteX1" fmla="*/ 7730597 w 7766600"/>
              <a:gd name="connsiteY1" fmla="*/ 0 h 78811"/>
              <a:gd name="connsiteX2" fmla="*/ 7766600 w 7766600"/>
              <a:gd name="connsiteY2" fmla="*/ 77704 h 78811"/>
              <a:gd name="connsiteX3" fmla="*/ 87 w 7766600"/>
              <a:gd name="connsiteY3" fmla="*/ 78811 h 78811"/>
              <a:gd name="connsiteX4" fmla="*/ 87 w 7766600"/>
              <a:gd name="connsiteY4" fmla="*/ 0 h 78811"/>
              <a:gd name="connsiteX0" fmla="*/ 87 w 8064722"/>
              <a:gd name="connsiteY0" fmla="*/ 0 h 78811"/>
              <a:gd name="connsiteX1" fmla="*/ 7730597 w 8064722"/>
              <a:gd name="connsiteY1" fmla="*/ 0 h 78811"/>
              <a:gd name="connsiteX2" fmla="*/ 8064722 w 8064722"/>
              <a:gd name="connsiteY2" fmla="*/ 78811 h 78811"/>
              <a:gd name="connsiteX3" fmla="*/ 87 w 8064722"/>
              <a:gd name="connsiteY3" fmla="*/ 78811 h 78811"/>
              <a:gd name="connsiteX4" fmla="*/ 87 w 8064722"/>
              <a:gd name="connsiteY4" fmla="*/ 0 h 78811"/>
              <a:gd name="connsiteX0" fmla="*/ 87 w 8028718"/>
              <a:gd name="connsiteY0" fmla="*/ 0 h 78811"/>
              <a:gd name="connsiteX1" fmla="*/ 7730597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992714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884702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7920706"/>
              <a:gd name="connsiteY0" fmla="*/ 0 h 78811"/>
              <a:gd name="connsiteX1" fmla="*/ 7884702 w 7920706"/>
              <a:gd name="connsiteY1" fmla="*/ 0 h 78811"/>
              <a:gd name="connsiteX2" fmla="*/ 7920706 w 7920706"/>
              <a:gd name="connsiteY2" fmla="*/ 78811 h 78811"/>
              <a:gd name="connsiteX3" fmla="*/ 87 w 7920706"/>
              <a:gd name="connsiteY3" fmla="*/ 78811 h 78811"/>
              <a:gd name="connsiteX4" fmla="*/ 87 w 7920706"/>
              <a:gd name="connsiteY4" fmla="*/ 0 h 78811"/>
              <a:gd name="connsiteX0" fmla="*/ 87 w 7884702"/>
              <a:gd name="connsiteY0" fmla="*/ 0 h 78811"/>
              <a:gd name="connsiteX1" fmla="*/ 7884702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866291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779839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11550"/>
              <a:gd name="connsiteY0" fmla="*/ 0 h 78811"/>
              <a:gd name="connsiteX1" fmla="*/ 7779839 w 7811550"/>
              <a:gd name="connsiteY1" fmla="*/ 0 h 78811"/>
              <a:gd name="connsiteX2" fmla="*/ 7811550 w 7811550"/>
              <a:gd name="connsiteY2" fmla="*/ 78811 h 78811"/>
              <a:gd name="connsiteX3" fmla="*/ 87 w 7811550"/>
              <a:gd name="connsiteY3" fmla="*/ 78811 h 78811"/>
              <a:gd name="connsiteX4" fmla="*/ 87 w 7811550"/>
              <a:gd name="connsiteY4" fmla="*/ 0 h 78811"/>
              <a:gd name="connsiteX0" fmla="*/ 87 w 7795694"/>
              <a:gd name="connsiteY0" fmla="*/ 0 h 78811"/>
              <a:gd name="connsiteX1" fmla="*/ 7779839 w 7795694"/>
              <a:gd name="connsiteY1" fmla="*/ 0 h 78811"/>
              <a:gd name="connsiteX2" fmla="*/ 7795694 w 7795694"/>
              <a:gd name="connsiteY2" fmla="*/ 78811 h 78811"/>
              <a:gd name="connsiteX3" fmla="*/ 87 w 7795694"/>
              <a:gd name="connsiteY3" fmla="*/ 78811 h 78811"/>
              <a:gd name="connsiteX4" fmla="*/ 87 w 7795694"/>
              <a:gd name="connsiteY4" fmla="*/ 0 h 7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5694" h="78811">
                <a:moveTo>
                  <a:pt x="87" y="0"/>
                </a:moveTo>
                <a:lnTo>
                  <a:pt x="7779839" y="0"/>
                </a:lnTo>
                <a:lnTo>
                  <a:pt x="7795694" y="78811"/>
                </a:lnTo>
                <a:lnTo>
                  <a:pt x="87" y="78811"/>
                </a:lnTo>
                <a:cubicBezTo>
                  <a:pt x="174" y="54999"/>
                  <a:pt x="0" y="23812"/>
                  <a:pt x="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gradFill>
          <a:gsLst>
            <a:gs pos="0">
              <a:schemeClr val="accent3"/>
            </a:gs>
            <a:gs pos="100000">
              <a:schemeClr val="accent2"/>
            </a:gs>
          </a:gsLst>
          <a:lin ang="1758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00" y="468000"/>
            <a:ext cx="8316000" cy="2520000"/>
          </a:xfrm>
        </p:spPr>
        <p:txBody>
          <a:bodyPr anchor="b" anchorCtr="0"/>
          <a:lstStyle>
            <a:lvl1pPr algn="l">
              <a:lnSpc>
                <a:spcPts val="20000"/>
              </a:lnSpc>
              <a:defRPr sz="200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nl-BE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2988000"/>
            <a:ext cx="8136000" cy="1080000"/>
          </a:xfrm>
        </p:spPr>
        <p:txBody>
          <a:bodyPr anchor="t" anchorCtr="0"/>
          <a:lstStyle>
            <a:lvl1pPr marL="0" indent="0">
              <a:buNone/>
              <a:defRPr sz="22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4"/>
          <p:cNvSpPr txBox="1"/>
          <p:nvPr/>
        </p:nvSpPr>
        <p:spPr>
          <a:xfrm>
            <a:off x="3600000" y="4896000"/>
            <a:ext cx="1944000" cy="144000"/>
          </a:xfrm>
          <a:prstGeom prst="rect">
            <a:avLst/>
          </a:prstGeom>
          <a:noFill/>
        </p:spPr>
        <p:txBody>
          <a:bodyPr wrap="square" lIns="0" tIns="0" rIns="0" bIns="1080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© </a:t>
            </a:r>
            <a:r>
              <a:rPr kumimoji="0" lang="nl-NL" sz="800" b="0" i="0" u="none" strike="noStrike" kern="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Vlerick</a:t>
            </a: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 Business School</a:t>
            </a:r>
          </a:p>
        </p:txBody>
      </p:sp>
      <p:sp>
        <p:nvSpPr>
          <p:cNvPr id="12" name="Freeform 11"/>
          <p:cNvSpPr/>
          <p:nvPr/>
        </p:nvSpPr>
        <p:spPr>
          <a:xfrm>
            <a:off x="504000" y="827999"/>
            <a:ext cx="7776000" cy="28800"/>
          </a:xfrm>
          <a:custGeom>
            <a:avLst/>
            <a:gdLst>
              <a:gd name="connsiteX0" fmla="*/ 0 w 864096"/>
              <a:gd name="connsiteY0" fmla="*/ 0 h 71437"/>
              <a:gd name="connsiteX1" fmla="*/ 864096 w 864096"/>
              <a:gd name="connsiteY1" fmla="*/ 0 h 71437"/>
              <a:gd name="connsiteX2" fmla="*/ 864096 w 864096"/>
              <a:gd name="connsiteY2" fmla="*/ 71437 h 71437"/>
              <a:gd name="connsiteX3" fmla="*/ 0 w 864096"/>
              <a:gd name="connsiteY3" fmla="*/ 71437 h 71437"/>
              <a:gd name="connsiteX4" fmla="*/ 0 w 864096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900100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864096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36104"/>
              <a:gd name="connsiteY0" fmla="*/ 0 h 71437"/>
              <a:gd name="connsiteX1" fmla="*/ 900100 w 936104"/>
              <a:gd name="connsiteY1" fmla="*/ 0 h 71437"/>
              <a:gd name="connsiteX2" fmla="*/ 936104 w 936104"/>
              <a:gd name="connsiteY2" fmla="*/ 71437 h 71437"/>
              <a:gd name="connsiteX3" fmla="*/ 0 w 936104"/>
              <a:gd name="connsiteY3" fmla="*/ 71437 h 71437"/>
              <a:gd name="connsiteX4" fmla="*/ 36004 w 936104"/>
              <a:gd name="connsiteY4" fmla="*/ 0 h 71437"/>
              <a:gd name="connsiteX0" fmla="*/ 0 w 900100"/>
              <a:gd name="connsiteY0" fmla="*/ 0 h 71437"/>
              <a:gd name="connsiteX1" fmla="*/ 864096 w 900100"/>
              <a:gd name="connsiteY1" fmla="*/ 0 h 71437"/>
              <a:gd name="connsiteX2" fmla="*/ 900100 w 900100"/>
              <a:gd name="connsiteY2" fmla="*/ 71437 h 71437"/>
              <a:gd name="connsiteX3" fmla="*/ 36004 w 900100"/>
              <a:gd name="connsiteY3" fmla="*/ 71437 h 71437"/>
              <a:gd name="connsiteX4" fmla="*/ 0 w 900100"/>
              <a:gd name="connsiteY4" fmla="*/ 0 h 71437"/>
              <a:gd name="connsiteX0" fmla="*/ 0 w 1332148"/>
              <a:gd name="connsiteY0" fmla="*/ 0 h 71437"/>
              <a:gd name="connsiteX1" fmla="*/ 1332148 w 1332148"/>
              <a:gd name="connsiteY1" fmla="*/ 0 h 71437"/>
              <a:gd name="connsiteX2" fmla="*/ 900100 w 1332148"/>
              <a:gd name="connsiteY2" fmla="*/ 71437 h 71437"/>
              <a:gd name="connsiteX3" fmla="*/ 36004 w 1332148"/>
              <a:gd name="connsiteY3" fmla="*/ 71437 h 71437"/>
              <a:gd name="connsiteX4" fmla="*/ 0 w 1332148"/>
              <a:gd name="connsiteY4" fmla="*/ 0 h 71437"/>
              <a:gd name="connsiteX0" fmla="*/ 0 w 6516724"/>
              <a:gd name="connsiteY0" fmla="*/ 0 h 71437"/>
              <a:gd name="connsiteX1" fmla="*/ 6516724 w 6516724"/>
              <a:gd name="connsiteY1" fmla="*/ 0 h 71437"/>
              <a:gd name="connsiteX2" fmla="*/ 900100 w 6516724"/>
              <a:gd name="connsiteY2" fmla="*/ 71437 h 71437"/>
              <a:gd name="connsiteX3" fmla="*/ 36004 w 6516724"/>
              <a:gd name="connsiteY3" fmla="*/ 71437 h 71437"/>
              <a:gd name="connsiteX4" fmla="*/ 0 w 6516724"/>
              <a:gd name="connsiteY4" fmla="*/ 0 h 71437"/>
              <a:gd name="connsiteX0" fmla="*/ 0 w 6588732"/>
              <a:gd name="connsiteY0" fmla="*/ 0 h 71437"/>
              <a:gd name="connsiteX1" fmla="*/ 6516724 w 6588732"/>
              <a:gd name="connsiteY1" fmla="*/ 0 h 71437"/>
              <a:gd name="connsiteX2" fmla="*/ 6588732 w 6588732"/>
              <a:gd name="connsiteY2" fmla="*/ 71437 h 71437"/>
              <a:gd name="connsiteX3" fmla="*/ 36004 w 6588732"/>
              <a:gd name="connsiteY3" fmla="*/ 71437 h 71437"/>
              <a:gd name="connsiteX4" fmla="*/ 0 w 6588732"/>
              <a:gd name="connsiteY4" fmla="*/ 0 h 71437"/>
              <a:gd name="connsiteX0" fmla="*/ 0 w 8028892"/>
              <a:gd name="connsiteY0" fmla="*/ 0 h 71437"/>
              <a:gd name="connsiteX1" fmla="*/ 6516724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0 w 8028892"/>
              <a:gd name="connsiteY0" fmla="*/ 0 h 71437"/>
              <a:gd name="connsiteX1" fmla="*/ 7992888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72008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72008 w 7992888"/>
              <a:gd name="connsiteY4" fmla="*/ 0 h 71437"/>
              <a:gd name="connsiteX0" fmla="*/ 26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60 w 7992888"/>
              <a:gd name="connsiteY4" fmla="*/ 0 h 71437"/>
              <a:gd name="connsiteX0" fmla="*/ 337159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337159 w 7992888"/>
              <a:gd name="connsiteY4" fmla="*/ 0 h 71437"/>
              <a:gd name="connsiteX0" fmla="*/ 87 w 8072823"/>
              <a:gd name="connsiteY0" fmla="*/ 0 h 71437"/>
              <a:gd name="connsiteX1" fmla="*/ 8036819 w 8072823"/>
              <a:gd name="connsiteY1" fmla="*/ 0 h 71437"/>
              <a:gd name="connsiteX2" fmla="*/ 8072823 w 8072823"/>
              <a:gd name="connsiteY2" fmla="*/ 71437 h 71437"/>
              <a:gd name="connsiteX3" fmla="*/ 79935 w 8072823"/>
              <a:gd name="connsiteY3" fmla="*/ 71437 h 71437"/>
              <a:gd name="connsiteX4" fmla="*/ 87 w 8072823"/>
              <a:gd name="connsiteY4" fmla="*/ 0 h 71437"/>
              <a:gd name="connsiteX0" fmla="*/ 87 w 8022581"/>
              <a:gd name="connsiteY0" fmla="*/ 0 h 71437"/>
              <a:gd name="connsiteX1" fmla="*/ 7986577 w 8022581"/>
              <a:gd name="connsiteY1" fmla="*/ 0 h 71437"/>
              <a:gd name="connsiteX2" fmla="*/ 8022581 w 8022581"/>
              <a:gd name="connsiteY2" fmla="*/ 71437 h 71437"/>
              <a:gd name="connsiteX3" fmla="*/ 29693 w 8022581"/>
              <a:gd name="connsiteY3" fmla="*/ 71437 h 71437"/>
              <a:gd name="connsiteX4" fmla="*/ 87 w 8022581"/>
              <a:gd name="connsiteY4" fmla="*/ 0 h 71437"/>
              <a:gd name="connsiteX0" fmla="*/ 2832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8320 w 7992888"/>
              <a:gd name="connsiteY4" fmla="*/ 0 h 71437"/>
              <a:gd name="connsiteX0" fmla="*/ 87 w 8006030"/>
              <a:gd name="connsiteY0" fmla="*/ 0 h 71437"/>
              <a:gd name="connsiteX1" fmla="*/ 7970026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98279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80277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7802777"/>
              <a:gd name="connsiteY0" fmla="*/ 0 h 77704"/>
              <a:gd name="connsiteX1" fmla="*/ 7802777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8"/>
              <a:gd name="connsiteY0" fmla="*/ 0 h 77704"/>
              <a:gd name="connsiteX1" fmla="*/ 7766774 w 7802778"/>
              <a:gd name="connsiteY1" fmla="*/ 0 h 77704"/>
              <a:gd name="connsiteX2" fmla="*/ 7802778 w 7802778"/>
              <a:gd name="connsiteY2" fmla="*/ 77704 h 77704"/>
              <a:gd name="connsiteX3" fmla="*/ 13142 w 7802778"/>
              <a:gd name="connsiteY3" fmla="*/ 71437 h 77704"/>
              <a:gd name="connsiteX4" fmla="*/ 87 w 7802778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23122 w 7789635"/>
              <a:gd name="connsiteY0" fmla="*/ 0 h 77704"/>
              <a:gd name="connsiteX1" fmla="*/ 7753632 w 7789635"/>
              <a:gd name="connsiteY1" fmla="*/ 0 h 77704"/>
              <a:gd name="connsiteX2" fmla="*/ 7789635 w 7789635"/>
              <a:gd name="connsiteY2" fmla="*/ 77704 h 77704"/>
              <a:gd name="connsiteX3" fmla="*/ 0 w 7789635"/>
              <a:gd name="connsiteY3" fmla="*/ 71437 h 77704"/>
              <a:gd name="connsiteX4" fmla="*/ 23122 w 7789635"/>
              <a:gd name="connsiteY4" fmla="*/ 0 h 77704"/>
              <a:gd name="connsiteX0" fmla="*/ 87 w 7766600"/>
              <a:gd name="connsiteY0" fmla="*/ 0 h 78811"/>
              <a:gd name="connsiteX1" fmla="*/ 7730597 w 7766600"/>
              <a:gd name="connsiteY1" fmla="*/ 0 h 78811"/>
              <a:gd name="connsiteX2" fmla="*/ 7766600 w 7766600"/>
              <a:gd name="connsiteY2" fmla="*/ 77704 h 78811"/>
              <a:gd name="connsiteX3" fmla="*/ 87 w 7766600"/>
              <a:gd name="connsiteY3" fmla="*/ 78811 h 78811"/>
              <a:gd name="connsiteX4" fmla="*/ 87 w 7766600"/>
              <a:gd name="connsiteY4" fmla="*/ 0 h 78811"/>
              <a:gd name="connsiteX0" fmla="*/ 87 w 8064722"/>
              <a:gd name="connsiteY0" fmla="*/ 0 h 78811"/>
              <a:gd name="connsiteX1" fmla="*/ 7730597 w 8064722"/>
              <a:gd name="connsiteY1" fmla="*/ 0 h 78811"/>
              <a:gd name="connsiteX2" fmla="*/ 8064722 w 8064722"/>
              <a:gd name="connsiteY2" fmla="*/ 78811 h 78811"/>
              <a:gd name="connsiteX3" fmla="*/ 87 w 8064722"/>
              <a:gd name="connsiteY3" fmla="*/ 78811 h 78811"/>
              <a:gd name="connsiteX4" fmla="*/ 87 w 8064722"/>
              <a:gd name="connsiteY4" fmla="*/ 0 h 78811"/>
              <a:gd name="connsiteX0" fmla="*/ 87 w 8028718"/>
              <a:gd name="connsiteY0" fmla="*/ 0 h 78811"/>
              <a:gd name="connsiteX1" fmla="*/ 7730597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992714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884702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7920706"/>
              <a:gd name="connsiteY0" fmla="*/ 0 h 78811"/>
              <a:gd name="connsiteX1" fmla="*/ 7884702 w 7920706"/>
              <a:gd name="connsiteY1" fmla="*/ 0 h 78811"/>
              <a:gd name="connsiteX2" fmla="*/ 7920706 w 7920706"/>
              <a:gd name="connsiteY2" fmla="*/ 78811 h 78811"/>
              <a:gd name="connsiteX3" fmla="*/ 87 w 7920706"/>
              <a:gd name="connsiteY3" fmla="*/ 78811 h 78811"/>
              <a:gd name="connsiteX4" fmla="*/ 87 w 7920706"/>
              <a:gd name="connsiteY4" fmla="*/ 0 h 78811"/>
              <a:gd name="connsiteX0" fmla="*/ 87 w 7884702"/>
              <a:gd name="connsiteY0" fmla="*/ 0 h 78811"/>
              <a:gd name="connsiteX1" fmla="*/ 7884702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866291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779839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11550"/>
              <a:gd name="connsiteY0" fmla="*/ 0 h 78811"/>
              <a:gd name="connsiteX1" fmla="*/ 7779839 w 7811550"/>
              <a:gd name="connsiteY1" fmla="*/ 0 h 78811"/>
              <a:gd name="connsiteX2" fmla="*/ 7811550 w 7811550"/>
              <a:gd name="connsiteY2" fmla="*/ 78811 h 78811"/>
              <a:gd name="connsiteX3" fmla="*/ 87 w 7811550"/>
              <a:gd name="connsiteY3" fmla="*/ 78811 h 78811"/>
              <a:gd name="connsiteX4" fmla="*/ 87 w 7811550"/>
              <a:gd name="connsiteY4" fmla="*/ 0 h 78811"/>
              <a:gd name="connsiteX0" fmla="*/ 87 w 7795694"/>
              <a:gd name="connsiteY0" fmla="*/ 0 h 78811"/>
              <a:gd name="connsiteX1" fmla="*/ 7779839 w 7795694"/>
              <a:gd name="connsiteY1" fmla="*/ 0 h 78811"/>
              <a:gd name="connsiteX2" fmla="*/ 7795694 w 7795694"/>
              <a:gd name="connsiteY2" fmla="*/ 78811 h 78811"/>
              <a:gd name="connsiteX3" fmla="*/ 87 w 7795694"/>
              <a:gd name="connsiteY3" fmla="*/ 78811 h 78811"/>
              <a:gd name="connsiteX4" fmla="*/ 87 w 7795694"/>
              <a:gd name="connsiteY4" fmla="*/ 0 h 7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5694" h="78811">
                <a:moveTo>
                  <a:pt x="87" y="0"/>
                </a:moveTo>
                <a:lnTo>
                  <a:pt x="7779839" y="0"/>
                </a:lnTo>
                <a:lnTo>
                  <a:pt x="7795694" y="78811"/>
                </a:lnTo>
                <a:lnTo>
                  <a:pt x="87" y="78811"/>
                </a:lnTo>
                <a:cubicBezTo>
                  <a:pt x="174" y="54999"/>
                  <a:pt x="0" y="23812"/>
                  <a:pt x="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14" y="0"/>
            <a:ext cx="862586" cy="2087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l-BE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00" y="1008000"/>
            <a:ext cx="3924000" cy="3780000"/>
          </a:xfrm>
        </p:spPr>
        <p:txBody>
          <a:bodyPr/>
          <a:lstStyle>
            <a:lvl1pPr>
              <a:spcBef>
                <a:spcPts val="1050"/>
              </a:spcBef>
              <a:defRPr sz="2400" baseline="0"/>
            </a:lvl1pPr>
            <a:lvl2pPr>
              <a:spcBef>
                <a:spcPts val="900"/>
              </a:spcBef>
              <a:defRPr sz="2200" baseline="0"/>
            </a:lvl2pPr>
            <a:lvl3pPr marL="755650" indent="-234000">
              <a:spcBef>
                <a:spcPts val="750"/>
              </a:spcBef>
              <a:defRPr sz="20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00" y="1008000"/>
            <a:ext cx="3924000" cy="3780235"/>
          </a:xfrm>
        </p:spPr>
        <p:txBody>
          <a:bodyPr/>
          <a:lstStyle>
            <a:lvl1pPr>
              <a:spcBef>
                <a:spcPts val="1050"/>
              </a:spcBef>
              <a:defRPr sz="2400" baseline="0"/>
            </a:lvl1pPr>
            <a:lvl2pPr>
              <a:spcBef>
                <a:spcPts val="900"/>
              </a:spcBef>
              <a:defRPr sz="2200" baseline="0"/>
            </a:lvl2pPr>
            <a:lvl3pPr indent="-234000">
              <a:spcBef>
                <a:spcPts val="750"/>
              </a:spcBef>
              <a:defRPr sz="20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4"/>
          <p:cNvSpPr txBox="1"/>
          <p:nvPr/>
        </p:nvSpPr>
        <p:spPr>
          <a:xfrm>
            <a:off x="3600000" y="4896000"/>
            <a:ext cx="1944000" cy="144000"/>
          </a:xfrm>
          <a:prstGeom prst="rect">
            <a:avLst/>
          </a:prstGeom>
          <a:noFill/>
        </p:spPr>
        <p:txBody>
          <a:bodyPr wrap="square" lIns="0" tIns="0" rIns="0" bIns="1080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© </a:t>
            </a:r>
            <a:r>
              <a:rPr kumimoji="0" lang="nl-NL" sz="800" b="0" i="0" u="none" strike="noStrike" kern="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Vlerick</a:t>
            </a: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 Business School</a:t>
            </a:r>
          </a:p>
        </p:txBody>
      </p:sp>
      <p:sp>
        <p:nvSpPr>
          <p:cNvPr id="14" name="Freeform 13"/>
          <p:cNvSpPr/>
          <p:nvPr/>
        </p:nvSpPr>
        <p:spPr>
          <a:xfrm>
            <a:off x="504000" y="827999"/>
            <a:ext cx="7776000" cy="28800"/>
          </a:xfrm>
          <a:custGeom>
            <a:avLst/>
            <a:gdLst>
              <a:gd name="connsiteX0" fmla="*/ 0 w 864096"/>
              <a:gd name="connsiteY0" fmla="*/ 0 h 71437"/>
              <a:gd name="connsiteX1" fmla="*/ 864096 w 864096"/>
              <a:gd name="connsiteY1" fmla="*/ 0 h 71437"/>
              <a:gd name="connsiteX2" fmla="*/ 864096 w 864096"/>
              <a:gd name="connsiteY2" fmla="*/ 71437 h 71437"/>
              <a:gd name="connsiteX3" fmla="*/ 0 w 864096"/>
              <a:gd name="connsiteY3" fmla="*/ 71437 h 71437"/>
              <a:gd name="connsiteX4" fmla="*/ 0 w 864096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900100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864096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36104"/>
              <a:gd name="connsiteY0" fmla="*/ 0 h 71437"/>
              <a:gd name="connsiteX1" fmla="*/ 900100 w 936104"/>
              <a:gd name="connsiteY1" fmla="*/ 0 h 71437"/>
              <a:gd name="connsiteX2" fmla="*/ 936104 w 936104"/>
              <a:gd name="connsiteY2" fmla="*/ 71437 h 71437"/>
              <a:gd name="connsiteX3" fmla="*/ 0 w 936104"/>
              <a:gd name="connsiteY3" fmla="*/ 71437 h 71437"/>
              <a:gd name="connsiteX4" fmla="*/ 36004 w 936104"/>
              <a:gd name="connsiteY4" fmla="*/ 0 h 71437"/>
              <a:gd name="connsiteX0" fmla="*/ 0 w 900100"/>
              <a:gd name="connsiteY0" fmla="*/ 0 h 71437"/>
              <a:gd name="connsiteX1" fmla="*/ 864096 w 900100"/>
              <a:gd name="connsiteY1" fmla="*/ 0 h 71437"/>
              <a:gd name="connsiteX2" fmla="*/ 900100 w 900100"/>
              <a:gd name="connsiteY2" fmla="*/ 71437 h 71437"/>
              <a:gd name="connsiteX3" fmla="*/ 36004 w 900100"/>
              <a:gd name="connsiteY3" fmla="*/ 71437 h 71437"/>
              <a:gd name="connsiteX4" fmla="*/ 0 w 900100"/>
              <a:gd name="connsiteY4" fmla="*/ 0 h 71437"/>
              <a:gd name="connsiteX0" fmla="*/ 0 w 1332148"/>
              <a:gd name="connsiteY0" fmla="*/ 0 h 71437"/>
              <a:gd name="connsiteX1" fmla="*/ 1332148 w 1332148"/>
              <a:gd name="connsiteY1" fmla="*/ 0 h 71437"/>
              <a:gd name="connsiteX2" fmla="*/ 900100 w 1332148"/>
              <a:gd name="connsiteY2" fmla="*/ 71437 h 71437"/>
              <a:gd name="connsiteX3" fmla="*/ 36004 w 1332148"/>
              <a:gd name="connsiteY3" fmla="*/ 71437 h 71437"/>
              <a:gd name="connsiteX4" fmla="*/ 0 w 1332148"/>
              <a:gd name="connsiteY4" fmla="*/ 0 h 71437"/>
              <a:gd name="connsiteX0" fmla="*/ 0 w 6516724"/>
              <a:gd name="connsiteY0" fmla="*/ 0 h 71437"/>
              <a:gd name="connsiteX1" fmla="*/ 6516724 w 6516724"/>
              <a:gd name="connsiteY1" fmla="*/ 0 h 71437"/>
              <a:gd name="connsiteX2" fmla="*/ 900100 w 6516724"/>
              <a:gd name="connsiteY2" fmla="*/ 71437 h 71437"/>
              <a:gd name="connsiteX3" fmla="*/ 36004 w 6516724"/>
              <a:gd name="connsiteY3" fmla="*/ 71437 h 71437"/>
              <a:gd name="connsiteX4" fmla="*/ 0 w 6516724"/>
              <a:gd name="connsiteY4" fmla="*/ 0 h 71437"/>
              <a:gd name="connsiteX0" fmla="*/ 0 w 6588732"/>
              <a:gd name="connsiteY0" fmla="*/ 0 h 71437"/>
              <a:gd name="connsiteX1" fmla="*/ 6516724 w 6588732"/>
              <a:gd name="connsiteY1" fmla="*/ 0 h 71437"/>
              <a:gd name="connsiteX2" fmla="*/ 6588732 w 6588732"/>
              <a:gd name="connsiteY2" fmla="*/ 71437 h 71437"/>
              <a:gd name="connsiteX3" fmla="*/ 36004 w 6588732"/>
              <a:gd name="connsiteY3" fmla="*/ 71437 h 71437"/>
              <a:gd name="connsiteX4" fmla="*/ 0 w 6588732"/>
              <a:gd name="connsiteY4" fmla="*/ 0 h 71437"/>
              <a:gd name="connsiteX0" fmla="*/ 0 w 8028892"/>
              <a:gd name="connsiteY0" fmla="*/ 0 h 71437"/>
              <a:gd name="connsiteX1" fmla="*/ 6516724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0 w 8028892"/>
              <a:gd name="connsiteY0" fmla="*/ 0 h 71437"/>
              <a:gd name="connsiteX1" fmla="*/ 7992888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72008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72008 w 7992888"/>
              <a:gd name="connsiteY4" fmla="*/ 0 h 71437"/>
              <a:gd name="connsiteX0" fmla="*/ 26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60 w 7992888"/>
              <a:gd name="connsiteY4" fmla="*/ 0 h 71437"/>
              <a:gd name="connsiteX0" fmla="*/ 337159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337159 w 7992888"/>
              <a:gd name="connsiteY4" fmla="*/ 0 h 71437"/>
              <a:gd name="connsiteX0" fmla="*/ 87 w 8072823"/>
              <a:gd name="connsiteY0" fmla="*/ 0 h 71437"/>
              <a:gd name="connsiteX1" fmla="*/ 8036819 w 8072823"/>
              <a:gd name="connsiteY1" fmla="*/ 0 h 71437"/>
              <a:gd name="connsiteX2" fmla="*/ 8072823 w 8072823"/>
              <a:gd name="connsiteY2" fmla="*/ 71437 h 71437"/>
              <a:gd name="connsiteX3" fmla="*/ 79935 w 8072823"/>
              <a:gd name="connsiteY3" fmla="*/ 71437 h 71437"/>
              <a:gd name="connsiteX4" fmla="*/ 87 w 8072823"/>
              <a:gd name="connsiteY4" fmla="*/ 0 h 71437"/>
              <a:gd name="connsiteX0" fmla="*/ 87 w 8022581"/>
              <a:gd name="connsiteY0" fmla="*/ 0 h 71437"/>
              <a:gd name="connsiteX1" fmla="*/ 7986577 w 8022581"/>
              <a:gd name="connsiteY1" fmla="*/ 0 h 71437"/>
              <a:gd name="connsiteX2" fmla="*/ 8022581 w 8022581"/>
              <a:gd name="connsiteY2" fmla="*/ 71437 h 71437"/>
              <a:gd name="connsiteX3" fmla="*/ 29693 w 8022581"/>
              <a:gd name="connsiteY3" fmla="*/ 71437 h 71437"/>
              <a:gd name="connsiteX4" fmla="*/ 87 w 8022581"/>
              <a:gd name="connsiteY4" fmla="*/ 0 h 71437"/>
              <a:gd name="connsiteX0" fmla="*/ 2832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8320 w 7992888"/>
              <a:gd name="connsiteY4" fmla="*/ 0 h 71437"/>
              <a:gd name="connsiteX0" fmla="*/ 87 w 8006030"/>
              <a:gd name="connsiteY0" fmla="*/ 0 h 71437"/>
              <a:gd name="connsiteX1" fmla="*/ 7970026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98279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80277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7802777"/>
              <a:gd name="connsiteY0" fmla="*/ 0 h 77704"/>
              <a:gd name="connsiteX1" fmla="*/ 7802777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8"/>
              <a:gd name="connsiteY0" fmla="*/ 0 h 77704"/>
              <a:gd name="connsiteX1" fmla="*/ 7766774 w 7802778"/>
              <a:gd name="connsiteY1" fmla="*/ 0 h 77704"/>
              <a:gd name="connsiteX2" fmla="*/ 7802778 w 7802778"/>
              <a:gd name="connsiteY2" fmla="*/ 77704 h 77704"/>
              <a:gd name="connsiteX3" fmla="*/ 13142 w 7802778"/>
              <a:gd name="connsiteY3" fmla="*/ 71437 h 77704"/>
              <a:gd name="connsiteX4" fmla="*/ 87 w 7802778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23122 w 7789635"/>
              <a:gd name="connsiteY0" fmla="*/ 0 h 77704"/>
              <a:gd name="connsiteX1" fmla="*/ 7753632 w 7789635"/>
              <a:gd name="connsiteY1" fmla="*/ 0 h 77704"/>
              <a:gd name="connsiteX2" fmla="*/ 7789635 w 7789635"/>
              <a:gd name="connsiteY2" fmla="*/ 77704 h 77704"/>
              <a:gd name="connsiteX3" fmla="*/ 0 w 7789635"/>
              <a:gd name="connsiteY3" fmla="*/ 71437 h 77704"/>
              <a:gd name="connsiteX4" fmla="*/ 23122 w 7789635"/>
              <a:gd name="connsiteY4" fmla="*/ 0 h 77704"/>
              <a:gd name="connsiteX0" fmla="*/ 87 w 7766600"/>
              <a:gd name="connsiteY0" fmla="*/ 0 h 78811"/>
              <a:gd name="connsiteX1" fmla="*/ 7730597 w 7766600"/>
              <a:gd name="connsiteY1" fmla="*/ 0 h 78811"/>
              <a:gd name="connsiteX2" fmla="*/ 7766600 w 7766600"/>
              <a:gd name="connsiteY2" fmla="*/ 77704 h 78811"/>
              <a:gd name="connsiteX3" fmla="*/ 87 w 7766600"/>
              <a:gd name="connsiteY3" fmla="*/ 78811 h 78811"/>
              <a:gd name="connsiteX4" fmla="*/ 87 w 7766600"/>
              <a:gd name="connsiteY4" fmla="*/ 0 h 78811"/>
              <a:gd name="connsiteX0" fmla="*/ 87 w 8064722"/>
              <a:gd name="connsiteY0" fmla="*/ 0 h 78811"/>
              <a:gd name="connsiteX1" fmla="*/ 7730597 w 8064722"/>
              <a:gd name="connsiteY1" fmla="*/ 0 h 78811"/>
              <a:gd name="connsiteX2" fmla="*/ 8064722 w 8064722"/>
              <a:gd name="connsiteY2" fmla="*/ 78811 h 78811"/>
              <a:gd name="connsiteX3" fmla="*/ 87 w 8064722"/>
              <a:gd name="connsiteY3" fmla="*/ 78811 h 78811"/>
              <a:gd name="connsiteX4" fmla="*/ 87 w 8064722"/>
              <a:gd name="connsiteY4" fmla="*/ 0 h 78811"/>
              <a:gd name="connsiteX0" fmla="*/ 87 w 8028718"/>
              <a:gd name="connsiteY0" fmla="*/ 0 h 78811"/>
              <a:gd name="connsiteX1" fmla="*/ 7730597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992714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884702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7920706"/>
              <a:gd name="connsiteY0" fmla="*/ 0 h 78811"/>
              <a:gd name="connsiteX1" fmla="*/ 7884702 w 7920706"/>
              <a:gd name="connsiteY1" fmla="*/ 0 h 78811"/>
              <a:gd name="connsiteX2" fmla="*/ 7920706 w 7920706"/>
              <a:gd name="connsiteY2" fmla="*/ 78811 h 78811"/>
              <a:gd name="connsiteX3" fmla="*/ 87 w 7920706"/>
              <a:gd name="connsiteY3" fmla="*/ 78811 h 78811"/>
              <a:gd name="connsiteX4" fmla="*/ 87 w 7920706"/>
              <a:gd name="connsiteY4" fmla="*/ 0 h 78811"/>
              <a:gd name="connsiteX0" fmla="*/ 87 w 7884702"/>
              <a:gd name="connsiteY0" fmla="*/ 0 h 78811"/>
              <a:gd name="connsiteX1" fmla="*/ 7884702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866291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779839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11550"/>
              <a:gd name="connsiteY0" fmla="*/ 0 h 78811"/>
              <a:gd name="connsiteX1" fmla="*/ 7779839 w 7811550"/>
              <a:gd name="connsiteY1" fmla="*/ 0 h 78811"/>
              <a:gd name="connsiteX2" fmla="*/ 7811550 w 7811550"/>
              <a:gd name="connsiteY2" fmla="*/ 78811 h 78811"/>
              <a:gd name="connsiteX3" fmla="*/ 87 w 7811550"/>
              <a:gd name="connsiteY3" fmla="*/ 78811 h 78811"/>
              <a:gd name="connsiteX4" fmla="*/ 87 w 7811550"/>
              <a:gd name="connsiteY4" fmla="*/ 0 h 78811"/>
              <a:gd name="connsiteX0" fmla="*/ 87 w 7795694"/>
              <a:gd name="connsiteY0" fmla="*/ 0 h 78811"/>
              <a:gd name="connsiteX1" fmla="*/ 7779839 w 7795694"/>
              <a:gd name="connsiteY1" fmla="*/ 0 h 78811"/>
              <a:gd name="connsiteX2" fmla="*/ 7795694 w 7795694"/>
              <a:gd name="connsiteY2" fmla="*/ 78811 h 78811"/>
              <a:gd name="connsiteX3" fmla="*/ 87 w 7795694"/>
              <a:gd name="connsiteY3" fmla="*/ 78811 h 78811"/>
              <a:gd name="connsiteX4" fmla="*/ 87 w 7795694"/>
              <a:gd name="connsiteY4" fmla="*/ 0 h 7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5694" h="78811">
                <a:moveTo>
                  <a:pt x="87" y="0"/>
                </a:moveTo>
                <a:lnTo>
                  <a:pt x="7779839" y="0"/>
                </a:lnTo>
                <a:lnTo>
                  <a:pt x="7795694" y="78811"/>
                </a:lnTo>
                <a:lnTo>
                  <a:pt x="87" y="78811"/>
                </a:lnTo>
                <a:cubicBezTo>
                  <a:pt x="174" y="54999"/>
                  <a:pt x="0" y="23812"/>
                  <a:pt x="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14" y="0"/>
            <a:ext cx="862586" cy="2087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nl-BE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008000"/>
            <a:ext cx="3924000" cy="540000"/>
          </a:xfrm>
        </p:spPr>
        <p:txBody>
          <a:bodyPr anchor="t" anchorCtr="0"/>
          <a:lstStyle>
            <a:lvl1pPr marL="0" indent="0">
              <a:spcBef>
                <a:spcPts val="900"/>
              </a:spcBef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00" y="1620000"/>
            <a:ext cx="3924000" cy="3168000"/>
          </a:xfrm>
        </p:spPr>
        <p:txBody>
          <a:bodyPr/>
          <a:lstStyle>
            <a:lvl1pPr>
              <a:spcBef>
                <a:spcPts val="900"/>
              </a:spcBef>
              <a:defRPr sz="2200" baseline="0"/>
            </a:lvl1pPr>
            <a:lvl2pPr>
              <a:spcBef>
                <a:spcPts val="750"/>
              </a:spcBef>
              <a:defRPr sz="2000" baseline="0"/>
            </a:lvl2pPr>
            <a:lvl3pPr indent="-234000">
              <a:spcBef>
                <a:spcPts val="600"/>
              </a:spcBef>
              <a:defRPr sz="1800"/>
            </a:lvl3pPr>
            <a:lvl4pPr>
              <a:spcBef>
                <a:spcPts val="500"/>
              </a:spcBef>
              <a:defRPr sz="1600"/>
            </a:lvl4pPr>
            <a:lvl5pPr>
              <a:spcBef>
                <a:spcPts val="50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00" y="1008000"/>
            <a:ext cx="3924000" cy="540000"/>
          </a:xfrm>
        </p:spPr>
        <p:txBody>
          <a:bodyPr anchor="t" anchorCtr="0"/>
          <a:lstStyle>
            <a:lvl1pPr marL="0" indent="0">
              <a:spcBef>
                <a:spcPts val="900"/>
              </a:spcBef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00" y="1620000"/>
            <a:ext cx="3924000" cy="3168000"/>
          </a:xfrm>
        </p:spPr>
        <p:txBody>
          <a:bodyPr/>
          <a:lstStyle>
            <a:lvl1pPr>
              <a:spcBef>
                <a:spcPts val="900"/>
              </a:spcBef>
              <a:defRPr sz="2200" baseline="0"/>
            </a:lvl1pPr>
            <a:lvl2pPr>
              <a:spcBef>
                <a:spcPts val="750"/>
              </a:spcBef>
              <a:defRPr sz="2000"/>
            </a:lvl2pPr>
            <a:lvl3pPr indent="-234000">
              <a:spcBef>
                <a:spcPts val="600"/>
              </a:spcBef>
              <a:defRPr sz="1800"/>
            </a:lvl3pPr>
            <a:lvl4pPr>
              <a:spcBef>
                <a:spcPts val="500"/>
              </a:spcBef>
              <a:defRPr sz="1600"/>
            </a:lvl4pPr>
            <a:lvl5pPr>
              <a:spcBef>
                <a:spcPts val="50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bg>
      <p:bgPr>
        <a:gradFill>
          <a:gsLst>
            <a:gs pos="0">
              <a:schemeClr val="accent1"/>
            </a:gs>
            <a:gs pos="100000">
              <a:schemeClr val="tx2"/>
            </a:gs>
          </a:gsLst>
          <a:lin ang="1758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00" y="468000"/>
            <a:ext cx="8316000" cy="2520000"/>
          </a:xfrm>
        </p:spPr>
        <p:txBody>
          <a:bodyPr/>
          <a:lstStyle>
            <a:lvl1pPr>
              <a:lnSpc>
                <a:spcPts val="20000"/>
              </a:lnSpc>
              <a:defRPr sz="200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nl-BE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04000" y="2988000"/>
            <a:ext cx="8136000" cy="1080000"/>
          </a:xfrm>
        </p:spPr>
        <p:txBody>
          <a:bodyPr/>
          <a:lstStyle>
            <a:lvl1pPr>
              <a:buFontTx/>
              <a:buNone/>
              <a:defRPr sz="2200" b="1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872" cy="5148000"/>
          </a:xfrm>
          <a:prstGeom prst="rect">
            <a:avLst/>
          </a:prstGeom>
        </p:spPr>
      </p:pic>
      <p:sp>
        <p:nvSpPr>
          <p:cNvPr id="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86025" y="0"/>
            <a:ext cx="7320174" cy="5143501"/>
          </a:xfrm>
          <a:custGeom>
            <a:avLst/>
            <a:gdLst>
              <a:gd name="connsiteX0" fmla="*/ 0 w 5045075"/>
              <a:gd name="connsiteY0" fmla="*/ 0 h 6858000"/>
              <a:gd name="connsiteX1" fmla="*/ 4204212 w 5045075"/>
              <a:gd name="connsiteY1" fmla="*/ 0 h 6858000"/>
              <a:gd name="connsiteX2" fmla="*/ 5045075 w 5045075"/>
              <a:gd name="connsiteY2" fmla="*/ 840863 h 6858000"/>
              <a:gd name="connsiteX3" fmla="*/ 5045075 w 5045075"/>
              <a:gd name="connsiteY3" fmla="*/ 6858000 h 6858000"/>
              <a:gd name="connsiteX4" fmla="*/ 5045075 w 5045075"/>
              <a:gd name="connsiteY4" fmla="*/ 6858000 h 6858000"/>
              <a:gd name="connsiteX5" fmla="*/ 840863 w 5045075"/>
              <a:gd name="connsiteY5" fmla="*/ 6858000 h 6858000"/>
              <a:gd name="connsiteX6" fmla="*/ 0 w 5045075"/>
              <a:gd name="connsiteY6" fmla="*/ 6017137 h 6858000"/>
              <a:gd name="connsiteX7" fmla="*/ 0 w 5045075"/>
              <a:gd name="connsiteY7" fmla="*/ 0 h 6858000"/>
              <a:gd name="connsiteX0" fmla="*/ 0 w 5045075"/>
              <a:gd name="connsiteY0" fmla="*/ 0 h 6858000"/>
              <a:gd name="connsiteX1" fmla="*/ 3636653 w 5045075"/>
              <a:gd name="connsiteY1" fmla="*/ 0 h 6858000"/>
              <a:gd name="connsiteX2" fmla="*/ 5045075 w 5045075"/>
              <a:gd name="connsiteY2" fmla="*/ 840863 h 6858000"/>
              <a:gd name="connsiteX3" fmla="*/ 5045075 w 5045075"/>
              <a:gd name="connsiteY3" fmla="*/ 6858000 h 6858000"/>
              <a:gd name="connsiteX4" fmla="*/ 5045075 w 5045075"/>
              <a:gd name="connsiteY4" fmla="*/ 6858000 h 6858000"/>
              <a:gd name="connsiteX5" fmla="*/ 840863 w 5045075"/>
              <a:gd name="connsiteY5" fmla="*/ 6858000 h 6858000"/>
              <a:gd name="connsiteX6" fmla="*/ 0 w 5045075"/>
              <a:gd name="connsiteY6" fmla="*/ 6017137 h 6858000"/>
              <a:gd name="connsiteX7" fmla="*/ 0 w 5045075"/>
              <a:gd name="connsiteY7" fmla="*/ 0 h 6858000"/>
              <a:gd name="connsiteX0" fmla="*/ 0 w 5045075"/>
              <a:gd name="connsiteY0" fmla="*/ 0 h 6858000"/>
              <a:gd name="connsiteX1" fmla="*/ 3636653 w 5045075"/>
              <a:gd name="connsiteY1" fmla="*/ 0 h 6858000"/>
              <a:gd name="connsiteX2" fmla="*/ 4887420 w 5045075"/>
              <a:gd name="connsiteY2" fmla="*/ 2953443 h 6858000"/>
              <a:gd name="connsiteX3" fmla="*/ 5045075 w 5045075"/>
              <a:gd name="connsiteY3" fmla="*/ 6858000 h 6858000"/>
              <a:gd name="connsiteX4" fmla="*/ 5045075 w 5045075"/>
              <a:gd name="connsiteY4" fmla="*/ 6858000 h 6858000"/>
              <a:gd name="connsiteX5" fmla="*/ 840863 w 5045075"/>
              <a:gd name="connsiteY5" fmla="*/ 6858000 h 6858000"/>
              <a:gd name="connsiteX6" fmla="*/ 0 w 5045075"/>
              <a:gd name="connsiteY6" fmla="*/ 6017137 h 6858000"/>
              <a:gd name="connsiteX7" fmla="*/ 0 w 5045075"/>
              <a:gd name="connsiteY7" fmla="*/ 0 h 6858000"/>
              <a:gd name="connsiteX0" fmla="*/ 0 w 5045075"/>
              <a:gd name="connsiteY0" fmla="*/ 0 h 6858000"/>
              <a:gd name="connsiteX1" fmla="*/ 3636653 w 5045075"/>
              <a:gd name="connsiteY1" fmla="*/ 0 h 6858000"/>
              <a:gd name="connsiteX2" fmla="*/ 4887420 w 5045075"/>
              <a:gd name="connsiteY2" fmla="*/ 2953443 h 6858000"/>
              <a:gd name="connsiteX3" fmla="*/ 5045075 w 5045075"/>
              <a:gd name="connsiteY3" fmla="*/ 6858000 h 6858000"/>
              <a:gd name="connsiteX4" fmla="*/ 3232040 w 5045075"/>
              <a:gd name="connsiteY4" fmla="*/ 6858000 h 6858000"/>
              <a:gd name="connsiteX5" fmla="*/ 840863 w 5045075"/>
              <a:gd name="connsiteY5" fmla="*/ 6858000 h 6858000"/>
              <a:gd name="connsiteX6" fmla="*/ 0 w 5045075"/>
              <a:gd name="connsiteY6" fmla="*/ 6017137 h 6858000"/>
              <a:gd name="connsiteX7" fmla="*/ 0 w 5045075"/>
              <a:gd name="connsiteY7" fmla="*/ 0 h 6858000"/>
              <a:gd name="connsiteX0" fmla="*/ 0 w 4887420"/>
              <a:gd name="connsiteY0" fmla="*/ 0 h 6858000"/>
              <a:gd name="connsiteX1" fmla="*/ 3636653 w 4887420"/>
              <a:gd name="connsiteY1" fmla="*/ 0 h 6858000"/>
              <a:gd name="connsiteX2" fmla="*/ 4887420 w 4887420"/>
              <a:gd name="connsiteY2" fmla="*/ 2953443 h 6858000"/>
              <a:gd name="connsiteX3" fmla="*/ 4493282 w 4887420"/>
              <a:gd name="connsiteY3" fmla="*/ 5281448 h 6858000"/>
              <a:gd name="connsiteX4" fmla="*/ 3232040 w 4887420"/>
              <a:gd name="connsiteY4" fmla="*/ 6858000 h 6858000"/>
              <a:gd name="connsiteX5" fmla="*/ 840863 w 4887420"/>
              <a:gd name="connsiteY5" fmla="*/ 6858000 h 6858000"/>
              <a:gd name="connsiteX6" fmla="*/ 0 w 4887420"/>
              <a:gd name="connsiteY6" fmla="*/ 6017137 h 6858000"/>
              <a:gd name="connsiteX7" fmla="*/ 0 w 4887420"/>
              <a:gd name="connsiteY7" fmla="*/ 0 h 6858000"/>
              <a:gd name="connsiteX0" fmla="*/ 804042 w 4887420"/>
              <a:gd name="connsiteY0" fmla="*/ 0 h 6858000"/>
              <a:gd name="connsiteX1" fmla="*/ 3636653 w 4887420"/>
              <a:gd name="connsiteY1" fmla="*/ 0 h 6858000"/>
              <a:gd name="connsiteX2" fmla="*/ 4887420 w 4887420"/>
              <a:gd name="connsiteY2" fmla="*/ 2953443 h 6858000"/>
              <a:gd name="connsiteX3" fmla="*/ 4493282 w 4887420"/>
              <a:gd name="connsiteY3" fmla="*/ 5281448 h 6858000"/>
              <a:gd name="connsiteX4" fmla="*/ 3232040 w 4887420"/>
              <a:gd name="connsiteY4" fmla="*/ 6858000 h 6858000"/>
              <a:gd name="connsiteX5" fmla="*/ 840863 w 4887420"/>
              <a:gd name="connsiteY5" fmla="*/ 6858000 h 6858000"/>
              <a:gd name="connsiteX6" fmla="*/ 0 w 4887420"/>
              <a:gd name="connsiteY6" fmla="*/ 6017137 h 6858000"/>
              <a:gd name="connsiteX7" fmla="*/ 804042 w 4887420"/>
              <a:gd name="connsiteY7" fmla="*/ 0 h 6858000"/>
              <a:gd name="connsiteX0" fmla="*/ 740980 w 4824358"/>
              <a:gd name="connsiteY0" fmla="*/ 0 h 6858000"/>
              <a:gd name="connsiteX1" fmla="*/ 3573591 w 4824358"/>
              <a:gd name="connsiteY1" fmla="*/ 0 h 6858000"/>
              <a:gd name="connsiteX2" fmla="*/ 4824358 w 4824358"/>
              <a:gd name="connsiteY2" fmla="*/ 2953443 h 6858000"/>
              <a:gd name="connsiteX3" fmla="*/ 4430220 w 4824358"/>
              <a:gd name="connsiteY3" fmla="*/ 5281448 h 6858000"/>
              <a:gd name="connsiteX4" fmla="*/ 3168978 w 4824358"/>
              <a:gd name="connsiteY4" fmla="*/ 6858000 h 6858000"/>
              <a:gd name="connsiteX5" fmla="*/ 777801 w 4824358"/>
              <a:gd name="connsiteY5" fmla="*/ 6858000 h 6858000"/>
              <a:gd name="connsiteX6" fmla="*/ 0 w 4824358"/>
              <a:gd name="connsiteY6" fmla="*/ 1728916 h 6858000"/>
              <a:gd name="connsiteX7" fmla="*/ 740980 w 4824358"/>
              <a:gd name="connsiteY7" fmla="*/ 0 h 6858000"/>
              <a:gd name="connsiteX0" fmla="*/ 740980 w 4824358"/>
              <a:gd name="connsiteY0" fmla="*/ 0 h 6858000"/>
              <a:gd name="connsiteX1" fmla="*/ 3573591 w 4824358"/>
              <a:gd name="connsiteY1" fmla="*/ 0 h 6858000"/>
              <a:gd name="connsiteX2" fmla="*/ 4824358 w 4824358"/>
              <a:gd name="connsiteY2" fmla="*/ 2953443 h 6858000"/>
              <a:gd name="connsiteX3" fmla="*/ 4430220 w 4824358"/>
              <a:gd name="connsiteY3" fmla="*/ 5281448 h 6858000"/>
              <a:gd name="connsiteX4" fmla="*/ 3168978 w 4824358"/>
              <a:gd name="connsiteY4" fmla="*/ 6858000 h 6858000"/>
              <a:gd name="connsiteX5" fmla="*/ 2196697 w 4824358"/>
              <a:gd name="connsiteY5" fmla="*/ 6858000 h 6858000"/>
              <a:gd name="connsiteX6" fmla="*/ 0 w 4824358"/>
              <a:gd name="connsiteY6" fmla="*/ 1728916 h 6858000"/>
              <a:gd name="connsiteX7" fmla="*/ 740980 w 4824358"/>
              <a:gd name="connsiteY7" fmla="*/ 0 h 6858000"/>
              <a:gd name="connsiteX0" fmla="*/ 740980 w 4824358"/>
              <a:gd name="connsiteY0" fmla="*/ 0 h 6858000"/>
              <a:gd name="connsiteX1" fmla="*/ 3573591 w 4824358"/>
              <a:gd name="connsiteY1" fmla="*/ 0 h 6858000"/>
              <a:gd name="connsiteX2" fmla="*/ 4824358 w 4824358"/>
              <a:gd name="connsiteY2" fmla="*/ 2953443 h 6858000"/>
              <a:gd name="connsiteX3" fmla="*/ 4430220 w 4824358"/>
              <a:gd name="connsiteY3" fmla="*/ 5281448 h 6858000"/>
              <a:gd name="connsiteX4" fmla="*/ 3168978 w 4824358"/>
              <a:gd name="connsiteY4" fmla="*/ 6858000 h 6858000"/>
              <a:gd name="connsiteX5" fmla="*/ 2165166 w 4824358"/>
              <a:gd name="connsiteY5" fmla="*/ 6858000 h 6858000"/>
              <a:gd name="connsiteX6" fmla="*/ 0 w 4824358"/>
              <a:gd name="connsiteY6" fmla="*/ 1728916 h 6858000"/>
              <a:gd name="connsiteX7" fmla="*/ 740980 w 4824358"/>
              <a:gd name="connsiteY7" fmla="*/ 0 h 6858000"/>
              <a:gd name="connsiteX0" fmla="*/ 740980 w 4824358"/>
              <a:gd name="connsiteY0" fmla="*/ 0 h 6858000"/>
              <a:gd name="connsiteX1" fmla="*/ 3573591 w 4824358"/>
              <a:gd name="connsiteY1" fmla="*/ 0 h 6858000"/>
              <a:gd name="connsiteX2" fmla="*/ 4824358 w 4824358"/>
              <a:gd name="connsiteY2" fmla="*/ 2953443 h 6858000"/>
              <a:gd name="connsiteX3" fmla="*/ 3168978 w 4824358"/>
              <a:gd name="connsiteY3" fmla="*/ 6858000 h 6858000"/>
              <a:gd name="connsiteX4" fmla="*/ 2165166 w 4824358"/>
              <a:gd name="connsiteY4" fmla="*/ 6858000 h 6858000"/>
              <a:gd name="connsiteX5" fmla="*/ 0 w 4824358"/>
              <a:gd name="connsiteY5" fmla="*/ 1728916 h 6858000"/>
              <a:gd name="connsiteX6" fmla="*/ 740980 w 4824358"/>
              <a:gd name="connsiteY6" fmla="*/ 0 h 6858000"/>
              <a:gd name="connsiteX0" fmla="*/ 740980 w 4824358"/>
              <a:gd name="connsiteY0" fmla="*/ 0 h 6858000"/>
              <a:gd name="connsiteX1" fmla="*/ 3637061 w 4824358"/>
              <a:gd name="connsiteY1" fmla="*/ 0 h 6858000"/>
              <a:gd name="connsiteX2" fmla="*/ 4824358 w 4824358"/>
              <a:gd name="connsiteY2" fmla="*/ 2953443 h 6858000"/>
              <a:gd name="connsiteX3" fmla="*/ 3168978 w 4824358"/>
              <a:gd name="connsiteY3" fmla="*/ 6858000 h 6858000"/>
              <a:gd name="connsiteX4" fmla="*/ 2165166 w 4824358"/>
              <a:gd name="connsiteY4" fmla="*/ 6858000 h 6858000"/>
              <a:gd name="connsiteX5" fmla="*/ 0 w 4824358"/>
              <a:gd name="connsiteY5" fmla="*/ 1728916 h 6858000"/>
              <a:gd name="connsiteX6" fmla="*/ 740980 w 4824358"/>
              <a:gd name="connsiteY6" fmla="*/ 0 h 6858000"/>
              <a:gd name="connsiteX0" fmla="*/ 740980 w 4861197"/>
              <a:gd name="connsiteY0" fmla="*/ 0 h 6858000"/>
              <a:gd name="connsiteX1" fmla="*/ 3637061 w 4861197"/>
              <a:gd name="connsiteY1" fmla="*/ 0 h 6858000"/>
              <a:gd name="connsiteX2" fmla="*/ 4861197 w 4861197"/>
              <a:gd name="connsiteY2" fmla="*/ 2780928 h 6858000"/>
              <a:gd name="connsiteX3" fmla="*/ 3168978 w 4861197"/>
              <a:gd name="connsiteY3" fmla="*/ 6858000 h 6858000"/>
              <a:gd name="connsiteX4" fmla="*/ 2165166 w 4861197"/>
              <a:gd name="connsiteY4" fmla="*/ 6858000 h 6858000"/>
              <a:gd name="connsiteX5" fmla="*/ 0 w 4861197"/>
              <a:gd name="connsiteY5" fmla="*/ 1728916 h 6858000"/>
              <a:gd name="connsiteX6" fmla="*/ 740980 w 4861197"/>
              <a:gd name="connsiteY6" fmla="*/ 0 h 6858000"/>
              <a:gd name="connsiteX0" fmla="*/ 740980 w 4837384"/>
              <a:gd name="connsiteY0" fmla="*/ 0 h 6858000"/>
              <a:gd name="connsiteX1" fmla="*/ 3637061 w 4837384"/>
              <a:gd name="connsiteY1" fmla="*/ 0 h 6858000"/>
              <a:gd name="connsiteX2" fmla="*/ 4837384 w 4837384"/>
              <a:gd name="connsiteY2" fmla="*/ 2799978 h 6858000"/>
              <a:gd name="connsiteX3" fmla="*/ 3168978 w 4837384"/>
              <a:gd name="connsiteY3" fmla="*/ 6858000 h 6858000"/>
              <a:gd name="connsiteX4" fmla="*/ 2165166 w 4837384"/>
              <a:gd name="connsiteY4" fmla="*/ 6858000 h 6858000"/>
              <a:gd name="connsiteX5" fmla="*/ 0 w 4837384"/>
              <a:gd name="connsiteY5" fmla="*/ 1728916 h 6858000"/>
              <a:gd name="connsiteX6" fmla="*/ 740980 w 4837384"/>
              <a:gd name="connsiteY6" fmla="*/ 0 h 6858000"/>
              <a:gd name="connsiteX0" fmla="*/ 740980 w 4713559"/>
              <a:gd name="connsiteY0" fmla="*/ 0 h 6858000"/>
              <a:gd name="connsiteX1" fmla="*/ 3637061 w 4713559"/>
              <a:gd name="connsiteY1" fmla="*/ 0 h 6858000"/>
              <a:gd name="connsiteX2" fmla="*/ 4713559 w 4713559"/>
              <a:gd name="connsiteY2" fmla="*/ 2766640 h 6858000"/>
              <a:gd name="connsiteX3" fmla="*/ 3168978 w 4713559"/>
              <a:gd name="connsiteY3" fmla="*/ 6858000 h 6858000"/>
              <a:gd name="connsiteX4" fmla="*/ 2165166 w 4713559"/>
              <a:gd name="connsiteY4" fmla="*/ 6858000 h 6858000"/>
              <a:gd name="connsiteX5" fmla="*/ 0 w 4713559"/>
              <a:gd name="connsiteY5" fmla="*/ 1728916 h 6858000"/>
              <a:gd name="connsiteX6" fmla="*/ 740980 w 4713559"/>
              <a:gd name="connsiteY6" fmla="*/ 0 h 6858000"/>
              <a:gd name="connsiteX0" fmla="*/ 740980 w 4832622"/>
              <a:gd name="connsiteY0" fmla="*/ 0 h 6858000"/>
              <a:gd name="connsiteX1" fmla="*/ 3637061 w 4832622"/>
              <a:gd name="connsiteY1" fmla="*/ 0 h 6858000"/>
              <a:gd name="connsiteX2" fmla="*/ 4832622 w 4832622"/>
              <a:gd name="connsiteY2" fmla="*/ 2795215 h 6858000"/>
              <a:gd name="connsiteX3" fmla="*/ 3168978 w 4832622"/>
              <a:gd name="connsiteY3" fmla="*/ 6858000 h 6858000"/>
              <a:gd name="connsiteX4" fmla="*/ 2165166 w 4832622"/>
              <a:gd name="connsiteY4" fmla="*/ 6858000 h 6858000"/>
              <a:gd name="connsiteX5" fmla="*/ 0 w 4832622"/>
              <a:gd name="connsiteY5" fmla="*/ 1728916 h 6858000"/>
              <a:gd name="connsiteX6" fmla="*/ 740980 w 4832622"/>
              <a:gd name="connsiteY6" fmla="*/ 0 h 6858000"/>
              <a:gd name="connsiteX0" fmla="*/ 740980 w 4832622"/>
              <a:gd name="connsiteY0" fmla="*/ 0 h 6858000"/>
              <a:gd name="connsiteX1" fmla="*/ 3637061 w 4832622"/>
              <a:gd name="connsiteY1" fmla="*/ 0 h 6858000"/>
              <a:gd name="connsiteX2" fmla="*/ 4832622 w 4832622"/>
              <a:gd name="connsiteY2" fmla="*/ 2795215 h 6858000"/>
              <a:gd name="connsiteX3" fmla="*/ 3116590 w 4832622"/>
              <a:gd name="connsiteY3" fmla="*/ 6858000 h 6858000"/>
              <a:gd name="connsiteX4" fmla="*/ 2165166 w 4832622"/>
              <a:gd name="connsiteY4" fmla="*/ 6858000 h 6858000"/>
              <a:gd name="connsiteX5" fmla="*/ 0 w 4832622"/>
              <a:gd name="connsiteY5" fmla="*/ 1728916 h 6858000"/>
              <a:gd name="connsiteX6" fmla="*/ 740980 w 4832622"/>
              <a:gd name="connsiteY6" fmla="*/ 0 h 6858000"/>
              <a:gd name="connsiteX0" fmla="*/ 1499989 w 5591631"/>
              <a:gd name="connsiteY0" fmla="*/ 0 h 6858000"/>
              <a:gd name="connsiteX1" fmla="*/ 4396070 w 5591631"/>
              <a:gd name="connsiteY1" fmla="*/ 0 h 6858000"/>
              <a:gd name="connsiteX2" fmla="*/ 5591631 w 5591631"/>
              <a:gd name="connsiteY2" fmla="*/ 2795215 h 6858000"/>
              <a:gd name="connsiteX3" fmla="*/ 3875599 w 5591631"/>
              <a:gd name="connsiteY3" fmla="*/ 6858000 h 6858000"/>
              <a:gd name="connsiteX4" fmla="*/ 0 w 5591631"/>
              <a:gd name="connsiteY4" fmla="*/ 6858000 h 6858000"/>
              <a:gd name="connsiteX5" fmla="*/ 759009 w 5591631"/>
              <a:gd name="connsiteY5" fmla="*/ 1728916 h 6858000"/>
              <a:gd name="connsiteX6" fmla="*/ 1499989 w 5591631"/>
              <a:gd name="connsiteY6" fmla="*/ 0 h 6858000"/>
              <a:gd name="connsiteX0" fmla="*/ 3362127 w 7453769"/>
              <a:gd name="connsiteY0" fmla="*/ 0 h 6858000"/>
              <a:gd name="connsiteX1" fmla="*/ 6258208 w 7453769"/>
              <a:gd name="connsiteY1" fmla="*/ 0 h 6858000"/>
              <a:gd name="connsiteX2" fmla="*/ 7453769 w 7453769"/>
              <a:gd name="connsiteY2" fmla="*/ 2795215 h 6858000"/>
              <a:gd name="connsiteX3" fmla="*/ 5737737 w 7453769"/>
              <a:gd name="connsiteY3" fmla="*/ 6858000 h 6858000"/>
              <a:gd name="connsiteX4" fmla="*/ 0 w 7453769"/>
              <a:gd name="connsiteY4" fmla="*/ 6858000 h 6858000"/>
              <a:gd name="connsiteX5" fmla="*/ 2621147 w 7453769"/>
              <a:gd name="connsiteY5" fmla="*/ 1728916 h 6858000"/>
              <a:gd name="connsiteX6" fmla="*/ 3362127 w 7453769"/>
              <a:gd name="connsiteY6" fmla="*/ 0 h 6858000"/>
              <a:gd name="connsiteX0" fmla="*/ 3260342 w 7351984"/>
              <a:gd name="connsiteY0" fmla="*/ 0 h 6858000"/>
              <a:gd name="connsiteX1" fmla="*/ 6156423 w 7351984"/>
              <a:gd name="connsiteY1" fmla="*/ 0 h 6858000"/>
              <a:gd name="connsiteX2" fmla="*/ 7351984 w 7351984"/>
              <a:gd name="connsiteY2" fmla="*/ 2795215 h 6858000"/>
              <a:gd name="connsiteX3" fmla="*/ 5635952 w 7351984"/>
              <a:gd name="connsiteY3" fmla="*/ 6858000 h 6858000"/>
              <a:gd name="connsiteX4" fmla="*/ 0 w 7351984"/>
              <a:gd name="connsiteY4" fmla="*/ 6858000 h 6858000"/>
              <a:gd name="connsiteX5" fmla="*/ 2519362 w 7351984"/>
              <a:gd name="connsiteY5" fmla="*/ 1728916 h 6858000"/>
              <a:gd name="connsiteX6" fmla="*/ 3260342 w 7351984"/>
              <a:gd name="connsiteY6" fmla="*/ 0 h 6858000"/>
              <a:gd name="connsiteX0" fmla="*/ 3368292 w 7459934"/>
              <a:gd name="connsiteY0" fmla="*/ 0 h 6858000"/>
              <a:gd name="connsiteX1" fmla="*/ 6264373 w 7459934"/>
              <a:gd name="connsiteY1" fmla="*/ 0 h 6858000"/>
              <a:gd name="connsiteX2" fmla="*/ 7459934 w 7459934"/>
              <a:gd name="connsiteY2" fmla="*/ 2795215 h 6858000"/>
              <a:gd name="connsiteX3" fmla="*/ 5743902 w 7459934"/>
              <a:gd name="connsiteY3" fmla="*/ 6858000 h 6858000"/>
              <a:gd name="connsiteX4" fmla="*/ 0 w 7459934"/>
              <a:gd name="connsiteY4" fmla="*/ 6858000 h 6858000"/>
              <a:gd name="connsiteX5" fmla="*/ 2627312 w 7459934"/>
              <a:gd name="connsiteY5" fmla="*/ 1728916 h 6858000"/>
              <a:gd name="connsiteX6" fmla="*/ 3368292 w 7459934"/>
              <a:gd name="connsiteY6" fmla="*/ 0 h 6858000"/>
              <a:gd name="connsiteX0" fmla="*/ 3368292 w 7459934"/>
              <a:gd name="connsiteY0" fmla="*/ 0 h 6858000"/>
              <a:gd name="connsiteX1" fmla="*/ 6264373 w 7459934"/>
              <a:gd name="connsiteY1" fmla="*/ 0 h 6858000"/>
              <a:gd name="connsiteX2" fmla="*/ 7459934 w 7459934"/>
              <a:gd name="connsiteY2" fmla="*/ 2795215 h 6858000"/>
              <a:gd name="connsiteX3" fmla="*/ 5743902 w 7459934"/>
              <a:gd name="connsiteY3" fmla="*/ 6858000 h 6858000"/>
              <a:gd name="connsiteX4" fmla="*/ 0 w 7459934"/>
              <a:gd name="connsiteY4" fmla="*/ 6858000 h 6858000"/>
              <a:gd name="connsiteX5" fmla="*/ 3368292 w 7459934"/>
              <a:gd name="connsiteY5" fmla="*/ 0 h 6858000"/>
              <a:gd name="connsiteX0" fmla="*/ 2911092 w 7459934"/>
              <a:gd name="connsiteY0" fmla="*/ 0 h 6858000"/>
              <a:gd name="connsiteX1" fmla="*/ 6264373 w 7459934"/>
              <a:gd name="connsiteY1" fmla="*/ 0 h 6858000"/>
              <a:gd name="connsiteX2" fmla="*/ 7459934 w 7459934"/>
              <a:gd name="connsiteY2" fmla="*/ 2795215 h 6858000"/>
              <a:gd name="connsiteX3" fmla="*/ 5743902 w 7459934"/>
              <a:gd name="connsiteY3" fmla="*/ 6858000 h 6858000"/>
              <a:gd name="connsiteX4" fmla="*/ 0 w 7459934"/>
              <a:gd name="connsiteY4" fmla="*/ 6858000 h 6858000"/>
              <a:gd name="connsiteX5" fmla="*/ 2911092 w 7459934"/>
              <a:gd name="connsiteY5" fmla="*/ 0 h 6858000"/>
              <a:gd name="connsiteX0" fmla="*/ 2911092 w 7459934"/>
              <a:gd name="connsiteY0" fmla="*/ 0 h 6858000"/>
              <a:gd name="connsiteX1" fmla="*/ 6273898 w 7459934"/>
              <a:gd name="connsiteY1" fmla="*/ 0 h 6858000"/>
              <a:gd name="connsiteX2" fmla="*/ 7459934 w 7459934"/>
              <a:gd name="connsiteY2" fmla="*/ 2795215 h 6858000"/>
              <a:gd name="connsiteX3" fmla="*/ 5743902 w 7459934"/>
              <a:gd name="connsiteY3" fmla="*/ 6858000 h 6858000"/>
              <a:gd name="connsiteX4" fmla="*/ 0 w 7459934"/>
              <a:gd name="connsiteY4" fmla="*/ 6858000 h 6858000"/>
              <a:gd name="connsiteX5" fmla="*/ 2911092 w 7459934"/>
              <a:gd name="connsiteY5" fmla="*/ 0 h 6858000"/>
              <a:gd name="connsiteX0" fmla="*/ 2644392 w 7193234"/>
              <a:gd name="connsiteY0" fmla="*/ 0 h 6858000"/>
              <a:gd name="connsiteX1" fmla="*/ 6007198 w 7193234"/>
              <a:gd name="connsiteY1" fmla="*/ 0 h 6858000"/>
              <a:gd name="connsiteX2" fmla="*/ 7193234 w 7193234"/>
              <a:gd name="connsiteY2" fmla="*/ 2795215 h 6858000"/>
              <a:gd name="connsiteX3" fmla="*/ 5477202 w 7193234"/>
              <a:gd name="connsiteY3" fmla="*/ 6858000 h 6858000"/>
              <a:gd name="connsiteX4" fmla="*/ 0 w 7193234"/>
              <a:gd name="connsiteY4" fmla="*/ 6858000 h 6858000"/>
              <a:gd name="connsiteX5" fmla="*/ 2644392 w 7193234"/>
              <a:gd name="connsiteY5" fmla="*/ 0 h 6858000"/>
              <a:gd name="connsiteX0" fmla="*/ 2177667 w 7193234"/>
              <a:gd name="connsiteY0" fmla="*/ 0 h 6858000"/>
              <a:gd name="connsiteX1" fmla="*/ 6007198 w 7193234"/>
              <a:gd name="connsiteY1" fmla="*/ 0 h 6858000"/>
              <a:gd name="connsiteX2" fmla="*/ 7193234 w 7193234"/>
              <a:gd name="connsiteY2" fmla="*/ 2795215 h 6858000"/>
              <a:gd name="connsiteX3" fmla="*/ 5477202 w 7193234"/>
              <a:gd name="connsiteY3" fmla="*/ 6858000 h 6858000"/>
              <a:gd name="connsiteX4" fmla="*/ 0 w 7193234"/>
              <a:gd name="connsiteY4" fmla="*/ 6858000 h 6858000"/>
              <a:gd name="connsiteX5" fmla="*/ 2177667 w 7193234"/>
              <a:gd name="connsiteY5" fmla="*/ 0 h 6858000"/>
              <a:gd name="connsiteX0" fmla="*/ 2050919 w 7193234"/>
              <a:gd name="connsiteY0" fmla="*/ 0 h 6858000"/>
              <a:gd name="connsiteX1" fmla="*/ 6007198 w 7193234"/>
              <a:gd name="connsiteY1" fmla="*/ 0 h 6858000"/>
              <a:gd name="connsiteX2" fmla="*/ 7193234 w 7193234"/>
              <a:gd name="connsiteY2" fmla="*/ 2795215 h 6858000"/>
              <a:gd name="connsiteX3" fmla="*/ 5477202 w 7193234"/>
              <a:gd name="connsiteY3" fmla="*/ 6858000 h 6858000"/>
              <a:gd name="connsiteX4" fmla="*/ 0 w 7193234"/>
              <a:gd name="connsiteY4" fmla="*/ 6858000 h 6858000"/>
              <a:gd name="connsiteX5" fmla="*/ 2050919 w 7193234"/>
              <a:gd name="connsiteY5" fmla="*/ 0 h 6858000"/>
              <a:gd name="connsiteX0" fmla="*/ 2173140 w 7193234"/>
              <a:gd name="connsiteY0" fmla="*/ 0 h 6858000"/>
              <a:gd name="connsiteX1" fmla="*/ 6007198 w 7193234"/>
              <a:gd name="connsiteY1" fmla="*/ 0 h 6858000"/>
              <a:gd name="connsiteX2" fmla="*/ 7193234 w 7193234"/>
              <a:gd name="connsiteY2" fmla="*/ 2795215 h 6858000"/>
              <a:gd name="connsiteX3" fmla="*/ 5477202 w 7193234"/>
              <a:gd name="connsiteY3" fmla="*/ 6858000 h 6858000"/>
              <a:gd name="connsiteX4" fmla="*/ 0 w 7193234"/>
              <a:gd name="connsiteY4" fmla="*/ 6858000 h 6858000"/>
              <a:gd name="connsiteX5" fmla="*/ 2173140 w 7193234"/>
              <a:gd name="connsiteY5" fmla="*/ 0 h 6858000"/>
              <a:gd name="connsiteX0" fmla="*/ 2173140 w 7193234"/>
              <a:gd name="connsiteY0" fmla="*/ 0 h 6858000"/>
              <a:gd name="connsiteX1" fmla="*/ 6382916 w 7193234"/>
              <a:gd name="connsiteY1" fmla="*/ 0 h 6858000"/>
              <a:gd name="connsiteX2" fmla="*/ 7193234 w 7193234"/>
              <a:gd name="connsiteY2" fmla="*/ 2795215 h 6858000"/>
              <a:gd name="connsiteX3" fmla="*/ 5477202 w 7193234"/>
              <a:gd name="connsiteY3" fmla="*/ 6858000 h 6858000"/>
              <a:gd name="connsiteX4" fmla="*/ 0 w 7193234"/>
              <a:gd name="connsiteY4" fmla="*/ 6858000 h 6858000"/>
              <a:gd name="connsiteX5" fmla="*/ 2173140 w 7193234"/>
              <a:gd name="connsiteY5" fmla="*/ 0 h 6858000"/>
              <a:gd name="connsiteX0" fmla="*/ 2173140 w 7319982"/>
              <a:gd name="connsiteY0" fmla="*/ 0 h 6858000"/>
              <a:gd name="connsiteX1" fmla="*/ 6382916 w 7319982"/>
              <a:gd name="connsiteY1" fmla="*/ 0 h 6858000"/>
              <a:gd name="connsiteX2" fmla="*/ 7319982 w 7319982"/>
              <a:gd name="connsiteY2" fmla="*/ 2970248 h 6858000"/>
              <a:gd name="connsiteX3" fmla="*/ 5477202 w 7319982"/>
              <a:gd name="connsiteY3" fmla="*/ 6858000 h 6858000"/>
              <a:gd name="connsiteX4" fmla="*/ 0 w 7319982"/>
              <a:gd name="connsiteY4" fmla="*/ 6858000 h 6858000"/>
              <a:gd name="connsiteX5" fmla="*/ 2173140 w 7319982"/>
              <a:gd name="connsiteY5" fmla="*/ 0 h 6858000"/>
              <a:gd name="connsiteX0" fmla="*/ 2173140 w 7238501"/>
              <a:gd name="connsiteY0" fmla="*/ 0 h 6858000"/>
              <a:gd name="connsiteX1" fmla="*/ 6382916 w 7238501"/>
              <a:gd name="connsiteY1" fmla="*/ 0 h 6858000"/>
              <a:gd name="connsiteX2" fmla="*/ 7238501 w 7238501"/>
              <a:gd name="connsiteY2" fmla="*/ 2940071 h 6858000"/>
              <a:gd name="connsiteX3" fmla="*/ 5477202 w 7238501"/>
              <a:gd name="connsiteY3" fmla="*/ 6858000 h 6858000"/>
              <a:gd name="connsiteX4" fmla="*/ 0 w 7238501"/>
              <a:gd name="connsiteY4" fmla="*/ 6858000 h 6858000"/>
              <a:gd name="connsiteX5" fmla="*/ 2173140 w 7238501"/>
              <a:gd name="connsiteY5" fmla="*/ 0 h 6858000"/>
              <a:gd name="connsiteX0" fmla="*/ 2173140 w 7319982"/>
              <a:gd name="connsiteY0" fmla="*/ 0 h 6858000"/>
              <a:gd name="connsiteX1" fmla="*/ 6382916 w 7319982"/>
              <a:gd name="connsiteY1" fmla="*/ 0 h 6858000"/>
              <a:gd name="connsiteX2" fmla="*/ 7319982 w 7319982"/>
              <a:gd name="connsiteY2" fmla="*/ 2958177 h 6858000"/>
              <a:gd name="connsiteX3" fmla="*/ 5477202 w 7319982"/>
              <a:gd name="connsiteY3" fmla="*/ 6858000 h 6858000"/>
              <a:gd name="connsiteX4" fmla="*/ 0 w 7319982"/>
              <a:gd name="connsiteY4" fmla="*/ 6858000 h 6858000"/>
              <a:gd name="connsiteX5" fmla="*/ 2173140 w 7319982"/>
              <a:gd name="connsiteY5" fmla="*/ 0 h 6858000"/>
              <a:gd name="connsiteX0" fmla="*/ 2173140 w 7319982"/>
              <a:gd name="connsiteY0" fmla="*/ 0 h 6858000"/>
              <a:gd name="connsiteX1" fmla="*/ 6382916 w 7319982"/>
              <a:gd name="connsiteY1" fmla="*/ 0 h 6858000"/>
              <a:gd name="connsiteX2" fmla="*/ 7319982 w 7319982"/>
              <a:gd name="connsiteY2" fmla="*/ 2958177 h 6858000"/>
              <a:gd name="connsiteX3" fmla="*/ 6074730 w 7319982"/>
              <a:gd name="connsiteY3" fmla="*/ 6858000 h 6858000"/>
              <a:gd name="connsiteX4" fmla="*/ 0 w 7319982"/>
              <a:gd name="connsiteY4" fmla="*/ 6858000 h 6858000"/>
              <a:gd name="connsiteX5" fmla="*/ 2173140 w 7319982"/>
              <a:gd name="connsiteY5" fmla="*/ 0 h 6858000"/>
              <a:gd name="connsiteX0" fmla="*/ 2173140 w 7241976"/>
              <a:gd name="connsiteY0" fmla="*/ 0 h 6858000"/>
              <a:gd name="connsiteX1" fmla="*/ 6382916 w 7241976"/>
              <a:gd name="connsiteY1" fmla="*/ 0 h 6858000"/>
              <a:gd name="connsiteX2" fmla="*/ 7241976 w 7241976"/>
              <a:gd name="connsiteY2" fmla="*/ 2952400 h 6858000"/>
              <a:gd name="connsiteX3" fmla="*/ 6074730 w 7241976"/>
              <a:gd name="connsiteY3" fmla="*/ 6858000 h 6858000"/>
              <a:gd name="connsiteX4" fmla="*/ 0 w 7241976"/>
              <a:gd name="connsiteY4" fmla="*/ 6858000 h 6858000"/>
              <a:gd name="connsiteX5" fmla="*/ 2173140 w 7241976"/>
              <a:gd name="connsiteY5" fmla="*/ 0 h 6858000"/>
              <a:gd name="connsiteX0" fmla="*/ 2173140 w 7315648"/>
              <a:gd name="connsiteY0" fmla="*/ 0 h 6858000"/>
              <a:gd name="connsiteX1" fmla="*/ 6382916 w 7315648"/>
              <a:gd name="connsiteY1" fmla="*/ 0 h 6858000"/>
              <a:gd name="connsiteX2" fmla="*/ 7315648 w 7315648"/>
              <a:gd name="connsiteY2" fmla="*/ 2958177 h 6858000"/>
              <a:gd name="connsiteX3" fmla="*/ 6074730 w 7315648"/>
              <a:gd name="connsiteY3" fmla="*/ 6858000 h 6858000"/>
              <a:gd name="connsiteX4" fmla="*/ 0 w 7315648"/>
              <a:gd name="connsiteY4" fmla="*/ 6858000 h 6858000"/>
              <a:gd name="connsiteX5" fmla="*/ 2173140 w 7315648"/>
              <a:gd name="connsiteY5" fmla="*/ 0 h 6858000"/>
              <a:gd name="connsiteX0" fmla="*/ 2213880 w 7356388"/>
              <a:gd name="connsiteY0" fmla="*/ 0 h 6858000"/>
              <a:gd name="connsiteX1" fmla="*/ 6423656 w 7356388"/>
              <a:gd name="connsiteY1" fmla="*/ 0 h 6858000"/>
              <a:gd name="connsiteX2" fmla="*/ 7356388 w 7356388"/>
              <a:gd name="connsiteY2" fmla="*/ 2958177 h 6858000"/>
              <a:gd name="connsiteX3" fmla="*/ 6115470 w 7356388"/>
              <a:gd name="connsiteY3" fmla="*/ 6858000 h 6858000"/>
              <a:gd name="connsiteX4" fmla="*/ 0 w 7356388"/>
              <a:gd name="connsiteY4" fmla="*/ 6851965 h 6858000"/>
              <a:gd name="connsiteX5" fmla="*/ 2213880 w 7356388"/>
              <a:gd name="connsiteY5" fmla="*/ 0 h 6858000"/>
              <a:gd name="connsiteX0" fmla="*/ 2177666 w 7320174"/>
              <a:gd name="connsiteY0" fmla="*/ 0 h 6858001"/>
              <a:gd name="connsiteX1" fmla="*/ 6387442 w 7320174"/>
              <a:gd name="connsiteY1" fmla="*/ 0 h 6858001"/>
              <a:gd name="connsiteX2" fmla="*/ 7320174 w 7320174"/>
              <a:gd name="connsiteY2" fmla="*/ 2958177 h 6858001"/>
              <a:gd name="connsiteX3" fmla="*/ 6079256 w 7320174"/>
              <a:gd name="connsiteY3" fmla="*/ 6858000 h 6858001"/>
              <a:gd name="connsiteX4" fmla="*/ 0 w 7320174"/>
              <a:gd name="connsiteY4" fmla="*/ 6858001 h 6858001"/>
              <a:gd name="connsiteX5" fmla="*/ 2177666 w 7320174"/>
              <a:gd name="connsiteY5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20174" h="6858001">
                <a:moveTo>
                  <a:pt x="2177666" y="0"/>
                </a:moveTo>
                <a:lnTo>
                  <a:pt x="6387442" y="0"/>
                </a:lnTo>
                <a:lnTo>
                  <a:pt x="7320174" y="2958177"/>
                </a:lnTo>
                <a:lnTo>
                  <a:pt x="6079256" y="6858000"/>
                </a:lnTo>
                <a:lnTo>
                  <a:pt x="0" y="6858001"/>
                </a:lnTo>
                <a:lnTo>
                  <a:pt x="2177666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icon to add picture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30808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4"/>
          <p:cNvSpPr txBox="1"/>
          <p:nvPr/>
        </p:nvSpPr>
        <p:spPr>
          <a:xfrm>
            <a:off x="3600000" y="4896000"/>
            <a:ext cx="1944000" cy="144000"/>
          </a:xfrm>
          <a:prstGeom prst="rect">
            <a:avLst/>
          </a:prstGeom>
          <a:noFill/>
        </p:spPr>
        <p:txBody>
          <a:bodyPr wrap="square" lIns="0" tIns="0" rIns="0" bIns="1080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© </a:t>
            </a:r>
            <a:r>
              <a:rPr kumimoji="0" lang="nl-NL" sz="800" b="0" i="0" u="none" strike="noStrike" kern="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Vlerick</a:t>
            </a: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 Business School</a:t>
            </a:r>
          </a:p>
        </p:txBody>
      </p:sp>
      <p:sp>
        <p:nvSpPr>
          <p:cNvPr id="15" name="Freeform 14"/>
          <p:cNvSpPr/>
          <p:nvPr/>
        </p:nvSpPr>
        <p:spPr>
          <a:xfrm>
            <a:off x="504000" y="827999"/>
            <a:ext cx="7776000" cy="28800"/>
          </a:xfrm>
          <a:custGeom>
            <a:avLst/>
            <a:gdLst>
              <a:gd name="connsiteX0" fmla="*/ 0 w 864096"/>
              <a:gd name="connsiteY0" fmla="*/ 0 h 71437"/>
              <a:gd name="connsiteX1" fmla="*/ 864096 w 864096"/>
              <a:gd name="connsiteY1" fmla="*/ 0 h 71437"/>
              <a:gd name="connsiteX2" fmla="*/ 864096 w 864096"/>
              <a:gd name="connsiteY2" fmla="*/ 71437 h 71437"/>
              <a:gd name="connsiteX3" fmla="*/ 0 w 864096"/>
              <a:gd name="connsiteY3" fmla="*/ 71437 h 71437"/>
              <a:gd name="connsiteX4" fmla="*/ 0 w 864096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900100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864096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36104"/>
              <a:gd name="connsiteY0" fmla="*/ 0 h 71437"/>
              <a:gd name="connsiteX1" fmla="*/ 900100 w 936104"/>
              <a:gd name="connsiteY1" fmla="*/ 0 h 71437"/>
              <a:gd name="connsiteX2" fmla="*/ 936104 w 936104"/>
              <a:gd name="connsiteY2" fmla="*/ 71437 h 71437"/>
              <a:gd name="connsiteX3" fmla="*/ 0 w 936104"/>
              <a:gd name="connsiteY3" fmla="*/ 71437 h 71437"/>
              <a:gd name="connsiteX4" fmla="*/ 36004 w 936104"/>
              <a:gd name="connsiteY4" fmla="*/ 0 h 71437"/>
              <a:gd name="connsiteX0" fmla="*/ 0 w 900100"/>
              <a:gd name="connsiteY0" fmla="*/ 0 h 71437"/>
              <a:gd name="connsiteX1" fmla="*/ 864096 w 900100"/>
              <a:gd name="connsiteY1" fmla="*/ 0 h 71437"/>
              <a:gd name="connsiteX2" fmla="*/ 900100 w 900100"/>
              <a:gd name="connsiteY2" fmla="*/ 71437 h 71437"/>
              <a:gd name="connsiteX3" fmla="*/ 36004 w 900100"/>
              <a:gd name="connsiteY3" fmla="*/ 71437 h 71437"/>
              <a:gd name="connsiteX4" fmla="*/ 0 w 900100"/>
              <a:gd name="connsiteY4" fmla="*/ 0 h 71437"/>
              <a:gd name="connsiteX0" fmla="*/ 0 w 1332148"/>
              <a:gd name="connsiteY0" fmla="*/ 0 h 71437"/>
              <a:gd name="connsiteX1" fmla="*/ 1332148 w 1332148"/>
              <a:gd name="connsiteY1" fmla="*/ 0 h 71437"/>
              <a:gd name="connsiteX2" fmla="*/ 900100 w 1332148"/>
              <a:gd name="connsiteY2" fmla="*/ 71437 h 71437"/>
              <a:gd name="connsiteX3" fmla="*/ 36004 w 1332148"/>
              <a:gd name="connsiteY3" fmla="*/ 71437 h 71437"/>
              <a:gd name="connsiteX4" fmla="*/ 0 w 1332148"/>
              <a:gd name="connsiteY4" fmla="*/ 0 h 71437"/>
              <a:gd name="connsiteX0" fmla="*/ 0 w 6516724"/>
              <a:gd name="connsiteY0" fmla="*/ 0 h 71437"/>
              <a:gd name="connsiteX1" fmla="*/ 6516724 w 6516724"/>
              <a:gd name="connsiteY1" fmla="*/ 0 h 71437"/>
              <a:gd name="connsiteX2" fmla="*/ 900100 w 6516724"/>
              <a:gd name="connsiteY2" fmla="*/ 71437 h 71437"/>
              <a:gd name="connsiteX3" fmla="*/ 36004 w 6516724"/>
              <a:gd name="connsiteY3" fmla="*/ 71437 h 71437"/>
              <a:gd name="connsiteX4" fmla="*/ 0 w 6516724"/>
              <a:gd name="connsiteY4" fmla="*/ 0 h 71437"/>
              <a:gd name="connsiteX0" fmla="*/ 0 w 6588732"/>
              <a:gd name="connsiteY0" fmla="*/ 0 h 71437"/>
              <a:gd name="connsiteX1" fmla="*/ 6516724 w 6588732"/>
              <a:gd name="connsiteY1" fmla="*/ 0 h 71437"/>
              <a:gd name="connsiteX2" fmla="*/ 6588732 w 6588732"/>
              <a:gd name="connsiteY2" fmla="*/ 71437 h 71437"/>
              <a:gd name="connsiteX3" fmla="*/ 36004 w 6588732"/>
              <a:gd name="connsiteY3" fmla="*/ 71437 h 71437"/>
              <a:gd name="connsiteX4" fmla="*/ 0 w 6588732"/>
              <a:gd name="connsiteY4" fmla="*/ 0 h 71437"/>
              <a:gd name="connsiteX0" fmla="*/ 0 w 8028892"/>
              <a:gd name="connsiteY0" fmla="*/ 0 h 71437"/>
              <a:gd name="connsiteX1" fmla="*/ 6516724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0 w 8028892"/>
              <a:gd name="connsiteY0" fmla="*/ 0 h 71437"/>
              <a:gd name="connsiteX1" fmla="*/ 7992888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72008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72008 w 7992888"/>
              <a:gd name="connsiteY4" fmla="*/ 0 h 71437"/>
              <a:gd name="connsiteX0" fmla="*/ 26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60 w 7992888"/>
              <a:gd name="connsiteY4" fmla="*/ 0 h 71437"/>
              <a:gd name="connsiteX0" fmla="*/ 337159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337159 w 7992888"/>
              <a:gd name="connsiteY4" fmla="*/ 0 h 71437"/>
              <a:gd name="connsiteX0" fmla="*/ 87 w 8072823"/>
              <a:gd name="connsiteY0" fmla="*/ 0 h 71437"/>
              <a:gd name="connsiteX1" fmla="*/ 8036819 w 8072823"/>
              <a:gd name="connsiteY1" fmla="*/ 0 h 71437"/>
              <a:gd name="connsiteX2" fmla="*/ 8072823 w 8072823"/>
              <a:gd name="connsiteY2" fmla="*/ 71437 h 71437"/>
              <a:gd name="connsiteX3" fmla="*/ 79935 w 8072823"/>
              <a:gd name="connsiteY3" fmla="*/ 71437 h 71437"/>
              <a:gd name="connsiteX4" fmla="*/ 87 w 8072823"/>
              <a:gd name="connsiteY4" fmla="*/ 0 h 71437"/>
              <a:gd name="connsiteX0" fmla="*/ 87 w 8022581"/>
              <a:gd name="connsiteY0" fmla="*/ 0 h 71437"/>
              <a:gd name="connsiteX1" fmla="*/ 7986577 w 8022581"/>
              <a:gd name="connsiteY1" fmla="*/ 0 h 71437"/>
              <a:gd name="connsiteX2" fmla="*/ 8022581 w 8022581"/>
              <a:gd name="connsiteY2" fmla="*/ 71437 h 71437"/>
              <a:gd name="connsiteX3" fmla="*/ 29693 w 8022581"/>
              <a:gd name="connsiteY3" fmla="*/ 71437 h 71437"/>
              <a:gd name="connsiteX4" fmla="*/ 87 w 8022581"/>
              <a:gd name="connsiteY4" fmla="*/ 0 h 71437"/>
              <a:gd name="connsiteX0" fmla="*/ 2832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8320 w 7992888"/>
              <a:gd name="connsiteY4" fmla="*/ 0 h 71437"/>
              <a:gd name="connsiteX0" fmla="*/ 87 w 8006030"/>
              <a:gd name="connsiteY0" fmla="*/ 0 h 71437"/>
              <a:gd name="connsiteX1" fmla="*/ 7970026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98279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80277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7802777"/>
              <a:gd name="connsiteY0" fmla="*/ 0 h 77704"/>
              <a:gd name="connsiteX1" fmla="*/ 7802777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8"/>
              <a:gd name="connsiteY0" fmla="*/ 0 h 77704"/>
              <a:gd name="connsiteX1" fmla="*/ 7766774 w 7802778"/>
              <a:gd name="connsiteY1" fmla="*/ 0 h 77704"/>
              <a:gd name="connsiteX2" fmla="*/ 7802778 w 7802778"/>
              <a:gd name="connsiteY2" fmla="*/ 77704 h 77704"/>
              <a:gd name="connsiteX3" fmla="*/ 13142 w 7802778"/>
              <a:gd name="connsiteY3" fmla="*/ 71437 h 77704"/>
              <a:gd name="connsiteX4" fmla="*/ 87 w 7802778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23122 w 7789635"/>
              <a:gd name="connsiteY0" fmla="*/ 0 h 77704"/>
              <a:gd name="connsiteX1" fmla="*/ 7753632 w 7789635"/>
              <a:gd name="connsiteY1" fmla="*/ 0 h 77704"/>
              <a:gd name="connsiteX2" fmla="*/ 7789635 w 7789635"/>
              <a:gd name="connsiteY2" fmla="*/ 77704 h 77704"/>
              <a:gd name="connsiteX3" fmla="*/ 0 w 7789635"/>
              <a:gd name="connsiteY3" fmla="*/ 71437 h 77704"/>
              <a:gd name="connsiteX4" fmla="*/ 23122 w 7789635"/>
              <a:gd name="connsiteY4" fmla="*/ 0 h 77704"/>
              <a:gd name="connsiteX0" fmla="*/ 87 w 7766600"/>
              <a:gd name="connsiteY0" fmla="*/ 0 h 78811"/>
              <a:gd name="connsiteX1" fmla="*/ 7730597 w 7766600"/>
              <a:gd name="connsiteY1" fmla="*/ 0 h 78811"/>
              <a:gd name="connsiteX2" fmla="*/ 7766600 w 7766600"/>
              <a:gd name="connsiteY2" fmla="*/ 77704 h 78811"/>
              <a:gd name="connsiteX3" fmla="*/ 87 w 7766600"/>
              <a:gd name="connsiteY3" fmla="*/ 78811 h 78811"/>
              <a:gd name="connsiteX4" fmla="*/ 87 w 7766600"/>
              <a:gd name="connsiteY4" fmla="*/ 0 h 78811"/>
              <a:gd name="connsiteX0" fmla="*/ 87 w 8064722"/>
              <a:gd name="connsiteY0" fmla="*/ 0 h 78811"/>
              <a:gd name="connsiteX1" fmla="*/ 7730597 w 8064722"/>
              <a:gd name="connsiteY1" fmla="*/ 0 h 78811"/>
              <a:gd name="connsiteX2" fmla="*/ 8064722 w 8064722"/>
              <a:gd name="connsiteY2" fmla="*/ 78811 h 78811"/>
              <a:gd name="connsiteX3" fmla="*/ 87 w 8064722"/>
              <a:gd name="connsiteY3" fmla="*/ 78811 h 78811"/>
              <a:gd name="connsiteX4" fmla="*/ 87 w 8064722"/>
              <a:gd name="connsiteY4" fmla="*/ 0 h 78811"/>
              <a:gd name="connsiteX0" fmla="*/ 87 w 8028718"/>
              <a:gd name="connsiteY0" fmla="*/ 0 h 78811"/>
              <a:gd name="connsiteX1" fmla="*/ 7730597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992714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884702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7920706"/>
              <a:gd name="connsiteY0" fmla="*/ 0 h 78811"/>
              <a:gd name="connsiteX1" fmla="*/ 7884702 w 7920706"/>
              <a:gd name="connsiteY1" fmla="*/ 0 h 78811"/>
              <a:gd name="connsiteX2" fmla="*/ 7920706 w 7920706"/>
              <a:gd name="connsiteY2" fmla="*/ 78811 h 78811"/>
              <a:gd name="connsiteX3" fmla="*/ 87 w 7920706"/>
              <a:gd name="connsiteY3" fmla="*/ 78811 h 78811"/>
              <a:gd name="connsiteX4" fmla="*/ 87 w 7920706"/>
              <a:gd name="connsiteY4" fmla="*/ 0 h 78811"/>
              <a:gd name="connsiteX0" fmla="*/ 87 w 7884702"/>
              <a:gd name="connsiteY0" fmla="*/ 0 h 78811"/>
              <a:gd name="connsiteX1" fmla="*/ 7884702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866291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779839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11550"/>
              <a:gd name="connsiteY0" fmla="*/ 0 h 78811"/>
              <a:gd name="connsiteX1" fmla="*/ 7779839 w 7811550"/>
              <a:gd name="connsiteY1" fmla="*/ 0 h 78811"/>
              <a:gd name="connsiteX2" fmla="*/ 7811550 w 7811550"/>
              <a:gd name="connsiteY2" fmla="*/ 78811 h 78811"/>
              <a:gd name="connsiteX3" fmla="*/ 87 w 7811550"/>
              <a:gd name="connsiteY3" fmla="*/ 78811 h 78811"/>
              <a:gd name="connsiteX4" fmla="*/ 87 w 7811550"/>
              <a:gd name="connsiteY4" fmla="*/ 0 h 78811"/>
              <a:gd name="connsiteX0" fmla="*/ 87 w 7795694"/>
              <a:gd name="connsiteY0" fmla="*/ 0 h 78811"/>
              <a:gd name="connsiteX1" fmla="*/ 7779839 w 7795694"/>
              <a:gd name="connsiteY1" fmla="*/ 0 h 78811"/>
              <a:gd name="connsiteX2" fmla="*/ 7795694 w 7795694"/>
              <a:gd name="connsiteY2" fmla="*/ 78811 h 78811"/>
              <a:gd name="connsiteX3" fmla="*/ 87 w 7795694"/>
              <a:gd name="connsiteY3" fmla="*/ 78811 h 78811"/>
              <a:gd name="connsiteX4" fmla="*/ 87 w 7795694"/>
              <a:gd name="connsiteY4" fmla="*/ 0 h 7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5694" h="78811">
                <a:moveTo>
                  <a:pt x="87" y="0"/>
                </a:moveTo>
                <a:lnTo>
                  <a:pt x="7779839" y="0"/>
                </a:lnTo>
                <a:lnTo>
                  <a:pt x="7795694" y="78811"/>
                </a:lnTo>
                <a:lnTo>
                  <a:pt x="87" y="78811"/>
                </a:lnTo>
                <a:cubicBezTo>
                  <a:pt x="174" y="54999"/>
                  <a:pt x="0" y="23812"/>
                  <a:pt x="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14" y="0"/>
            <a:ext cx="862586" cy="2087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l-BE" noProof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04000" y="1008000"/>
            <a:ext cx="8136000" cy="3780235"/>
          </a:xfrm>
        </p:spPr>
        <p:txBody>
          <a:bodyPr/>
          <a:lstStyle/>
          <a:p>
            <a:r>
              <a:rPr lang="en-US" noProof="0"/>
              <a:t>Click icon to add media</a:t>
            </a:r>
            <a:endParaRPr lang="nl-BE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00" y="0"/>
            <a:ext cx="7560000" cy="756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noProof="0"/>
              <a:t>Klik om de stijl te bewerken</a:t>
            </a:r>
            <a:endParaRPr lang="nl-BE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008000"/>
            <a:ext cx="8136000" cy="37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BE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00" y="4896000"/>
            <a:ext cx="900000" cy="144000"/>
          </a:xfrm>
          <a:prstGeom prst="rect">
            <a:avLst/>
          </a:prstGeom>
        </p:spPr>
        <p:txBody>
          <a:bodyPr vert="horz" lIns="0" tIns="0" rIns="0" bIns="10800" rtlCol="0" anchor="b" anchorCtr="0"/>
          <a:lstStyle>
            <a:lvl1pPr algn="l">
              <a:defRPr sz="80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32000" y="4896000"/>
            <a:ext cx="2232000" cy="144000"/>
          </a:xfrm>
          <a:prstGeom prst="rect">
            <a:avLst/>
          </a:prstGeom>
        </p:spPr>
        <p:txBody>
          <a:bodyPr vert="horz" lIns="0" tIns="0" rIns="0" bIns="10800" rtlCol="0" anchor="b" anchorCtr="0"/>
          <a:lstStyle>
            <a:lvl1pPr algn="l">
              <a:defRPr sz="80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36000" y="4896000"/>
            <a:ext cx="5040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aseline="0">
                <a:solidFill>
                  <a:schemeClr val="tx1"/>
                </a:solidFill>
              </a:defRPr>
            </a:lvl1pPr>
          </a:lstStyle>
          <a:p>
            <a:fld id="{88111CD4-BDB2-4222-90D8-6204315E5A7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i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spcBef>
          <a:spcPts val="1200"/>
        </a:spcBef>
        <a:buSzPct val="85000"/>
        <a:buFontTx/>
        <a:buBlip>
          <a:blip r:embed="rId18"/>
        </a:buBlip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3238" indent="-250825" algn="l" defTabSz="914400" rtl="0" eaLnBrk="1" latinLnBrk="0" hangingPunct="1">
        <a:spcBef>
          <a:spcPts val="1050"/>
        </a:spcBef>
        <a:buSzPct val="85000"/>
        <a:buFontTx/>
        <a:buBlip>
          <a:blip r:embed="rId19"/>
        </a:buBlip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spcBef>
          <a:spcPts val="900"/>
        </a:spcBef>
        <a:buSzPct val="85000"/>
        <a:buFontTx/>
        <a:buBlip>
          <a:blip r:embed="rId20"/>
        </a:buBlip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71550" indent="-215900" algn="l" defTabSz="914400" rtl="0" eaLnBrk="1" latinLnBrk="0" hangingPunct="1">
        <a:spcBef>
          <a:spcPts val="750"/>
        </a:spcBef>
        <a:buSzPct val="85000"/>
        <a:buFontTx/>
        <a:buBlip>
          <a:blip r:embed="rId21"/>
        </a:buBlip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88000" indent="-216000" algn="l" defTabSz="914400" rtl="0" eaLnBrk="1" latinLnBrk="0" hangingPunct="1">
        <a:spcBef>
          <a:spcPts val="750"/>
        </a:spcBef>
        <a:buSzPct val="85000"/>
        <a:buFontTx/>
        <a:buBlip>
          <a:blip r:embed="rId22"/>
        </a:buBlip>
        <a:tabLst>
          <a:tab pos="2155825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sv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xavier.baeten@vlerick.com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26E3C-6E07-4A19-867F-21A631CC2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2715766"/>
            <a:ext cx="8136000" cy="720000"/>
          </a:xfrm>
        </p:spPr>
        <p:txBody>
          <a:bodyPr/>
          <a:lstStyle/>
          <a:p>
            <a:r>
              <a:rPr lang="en-GB" dirty="0"/>
              <a:t>CEO remuneration study 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D787D4-41BC-4DF4-879B-07E157481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3543766"/>
            <a:ext cx="8136000" cy="360000"/>
          </a:xfrm>
        </p:spPr>
        <p:txBody>
          <a:bodyPr/>
          <a:lstStyle/>
          <a:p>
            <a:r>
              <a:rPr lang="en-GB" dirty="0"/>
              <a:t>Executive remuneration research centre</a:t>
            </a:r>
          </a:p>
        </p:txBody>
      </p:sp>
    </p:spTree>
    <p:extLst>
      <p:ext uri="{BB962C8B-B14F-4D97-AF65-F5344CB8AC3E}">
        <p14:creationId xmlns:p14="http://schemas.microsoft.com/office/powerpoint/2010/main" val="2853184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1FDF4-7677-49A0-ACC7-9378A4F02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Median </a:t>
            </a:r>
            <a:r>
              <a:rPr lang="en-GB" dirty="0" err="1"/>
              <a:t>Ceo</a:t>
            </a:r>
            <a:r>
              <a:rPr lang="en-GB" dirty="0"/>
              <a:t> REMUNERATION PER STOCK MARKET INDEX - large cap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8E3047-753F-4FE0-B4F2-7D1B46EA50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429029"/>
              </p:ext>
            </p:extLst>
          </p:nvPr>
        </p:nvGraphicFramePr>
        <p:xfrm>
          <a:off x="1187624" y="915566"/>
          <a:ext cx="6984773" cy="387604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1195241">
                  <a:extLst>
                    <a:ext uri="{9D8B030D-6E8A-4147-A177-3AD203B41FA5}">
                      <a16:colId xmlns:a16="http://schemas.microsoft.com/office/drawing/2014/main" val="503097644"/>
                    </a:ext>
                  </a:extLst>
                </a:gridCol>
                <a:gridCol w="964922">
                  <a:extLst>
                    <a:ext uri="{9D8B030D-6E8A-4147-A177-3AD203B41FA5}">
                      <a16:colId xmlns:a16="http://schemas.microsoft.com/office/drawing/2014/main" val="2824905631"/>
                    </a:ext>
                  </a:extLst>
                </a:gridCol>
                <a:gridCol w="964922">
                  <a:extLst>
                    <a:ext uri="{9D8B030D-6E8A-4147-A177-3AD203B41FA5}">
                      <a16:colId xmlns:a16="http://schemas.microsoft.com/office/drawing/2014/main" val="2736493108"/>
                    </a:ext>
                  </a:extLst>
                </a:gridCol>
                <a:gridCol w="964922">
                  <a:extLst>
                    <a:ext uri="{9D8B030D-6E8A-4147-A177-3AD203B41FA5}">
                      <a16:colId xmlns:a16="http://schemas.microsoft.com/office/drawing/2014/main" val="2632596192"/>
                    </a:ext>
                  </a:extLst>
                </a:gridCol>
                <a:gridCol w="964922">
                  <a:extLst>
                    <a:ext uri="{9D8B030D-6E8A-4147-A177-3AD203B41FA5}">
                      <a16:colId xmlns:a16="http://schemas.microsoft.com/office/drawing/2014/main" val="1877790535"/>
                    </a:ext>
                  </a:extLst>
                </a:gridCol>
                <a:gridCol w="964922">
                  <a:extLst>
                    <a:ext uri="{9D8B030D-6E8A-4147-A177-3AD203B41FA5}">
                      <a16:colId xmlns:a16="http://schemas.microsoft.com/office/drawing/2014/main" val="1889057061"/>
                    </a:ext>
                  </a:extLst>
                </a:gridCol>
                <a:gridCol w="964922">
                  <a:extLst>
                    <a:ext uri="{9D8B030D-6E8A-4147-A177-3AD203B41FA5}">
                      <a16:colId xmlns:a16="http://schemas.microsoft.com/office/drawing/2014/main" val="42583825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Fixed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STI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LTI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276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u="sng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u="sng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u="sng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u="sng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u="sng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u="sng" dirty="0"/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25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/>
                        <a:t>Bel 20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705.000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650.000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560.000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540.000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1.155.000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705.000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651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/>
                        <a:t>AEX (NL)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990.000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1.035.000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780.000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1.070.000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1.260.000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1.820.000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59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/>
                        <a:t>DAX 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1.425.000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1.380.000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2.060.000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1.750.000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1.535.000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3.710.000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317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/>
                        <a:t>CAC 40 (F)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1.100.000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1.100.000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1.325.000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1.480.000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2.190.000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1.805.000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036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/>
                        <a:t>CAC Next 20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800.000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750.000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860.000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1.015.000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1.380.000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1.925.000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976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/>
                        <a:t>FTSE 100 (UK)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1.045.000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1.025.000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1.150.000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1.245.000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2.210.000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2.135.000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455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/>
                        <a:t>OMXS60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1.005.000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990.000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570.000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555.000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470.000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870.000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058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/>
                        <a:t>SMI Expanded (CH)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err="1"/>
                        <a:t>n.a.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940.000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err="1"/>
                        <a:t>n.a.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1.215.000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err="1"/>
                        <a:t>n.a.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1.300.000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52533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1028D3-8997-48FE-903F-ECED0B7B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493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1FDF4-7677-49A0-ACC7-9378A4F02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Median </a:t>
            </a:r>
            <a:r>
              <a:rPr lang="en-GB" dirty="0" err="1"/>
              <a:t>Ceo</a:t>
            </a:r>
            <a:r>
              <a:rPr lang="en-GB" dirty="0"/>
              <a:t> REMUNERATION PER STOCK MARKET INDEX - Mid cap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8E3047-753F-4FE0-B4F2-7D1B46EA50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446593"/>
              </p:ext>
            </p:extLst>
          </p:nvPr>
        </p:nvGraphicFramePr>
        <p:xfrm>
          <a:off x="983820" y="1347614"/>
          <a:ext cx="7176359" cy="282448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228025">
                  <a:extLst>
                    <a:ext uri="{9D8B030D-6E8A-4147-A177-3AD203B41FA5}">
                      <a16:colId xmlns:a16="http://schemas.microsoft.com/office/drawing/2014/main" val="503097644"/>
                    </a:ext>
                  </a:extLst>
                </a:gridCol>
                <a:gridCol w="991389">
                  <a:extLst>
                    <a:ext uri="{9D8B030D-6E8A-4147-A177-3AD203B41FA5}">
                      <a16:colId xmlns:a16="http://schemas.microsoft.com/office/drawing/2014/main" val="4097103858"/>
                    </a:ext>
                  </a:extLst>
                </a:gridCol>
                <a:gridCol w="991389">
                  <a:extLst>
                    <a:ext uri="{9D8B030D-6E8A-4147-A177-3AD203B41FA5}">
                      <a16:colId xmlns:a16="http://schemas.microsoft.com/office/drawing/2014/main" val="2736493108"/>
                    </a:ext>
                  </a:extLst>
                </a:gridCol>
                <a:gridCol w="991389">
                  <a:extLst>
                    <a:ext uri="{9D8B030D-6E8A-4147-A177-3AD203B41FA5}">
                      <a16:colId xmlns:a16="http://schemas.microsoft.com/office/drawing/2014/main" val="2209551060"/>
                    </a:ext>
                  </a:extLst>
                </a:gridCol>
                <a:gridCol w="991389">
                  <a:extLst>
                    <a:ext uri="{9D8B030D-6E8A-4147-A177-3AD203B41FA5}">
                      <a16:colId xmlns:a16="http://schemas.microsoft.com/office/drawing/2014/main" val="1877790535"/>
                    </a:ext>
                  </a:extLst>
                </a:gridCol>
                <a:gridCol w="991389">
                  <a:extLst>
                    <a:ext uri="{9D8B030D-6E8A-4147-A177-3AD203B41FA5}">
                      <a16:colId xmlns:a16="http://schemas.microsoft.com/office/drawing/2014/main" val="3510757310"/>
                    </a:ext>
                  </a:extLst>
                </a:gridCol>
                <a:gridCol w="991389">
                  <a:extLst>
                    <a:ext uri="{9D8B030D-6E8A-4147-A177-3AD203B41FA5}">
                      <a16:colId xmlns:a16="http://schemas.microsoft.com/office/drawing/2014/main" val="4258382506"/>
                    </a:ext>
                  </a:extLst>
                </a:gridCol>
              </a:tblGrid>
              <a:tr h="293732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Fixed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STI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LTI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276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26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Bel Mid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480.000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450.000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230.000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195.000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170.000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150.000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651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AMX (NL)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600.000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565.000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260.000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315.000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355.000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380.000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59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MDAX 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830.000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925.000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775.000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830.000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940.000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1.375.000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317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CAC Mid (F)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700.000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700.000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665.000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680.000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860.000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665.000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036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FTSE 250 (UK)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665.000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650.000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525.000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620.000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905.000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965.000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45576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AB8676-0547-4A11-AC25-B4E18E126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253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1FDF4-7677-49A0-ACC7-9378A4F02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Median </a:t>
            </a:r>
            <a:r>
              <a:rPr lang="en-GB" dirty="0" err="1"/>
              <a:t>Ceo</a:t>
            </a:r>
            <a:r>
              <a:rPr lang="en-GB" dirty="0"/>
              <a:t> REMUNERATION PER STOCK MARKET INDEX - small cap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8E3047-753F-4FE0-B4F2-7D1B46EA50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617584"/>
              </p:ext>
            </p:extLst>
          </p:nvPr>
        </p:nvGraphicFramePr>
        <p:xfrm>
          <a:off x="1412499" y="1275606"/>
          <a:ext cx="6319001" cy="26670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081313">
                  <a:extLst>
                    <a:ext uri="{9D8B030D-6E8A-4147-A177-3AD203B41FA5}">
                      <a16:colId xmlns:a16="http://schemas.microsoft.com/office/drawing/2014/main" val="503097644"/>
                    </a:ext>
                  </a:extLst>
                </a:gridCol>
                <a:gridCol w="872948">
                  <a:extLst>
                    <a:ext uri="{9D8B030D-6E8A-4147-A177-3AD203B41FA5}">
                      <a16:colId xmlns:a16="http://schemas.microsoft.com/office/drawing/2014/main" val="934494465"/>
                    </a:ext>
                  </a:extLst>
                </a:gridCol>
                <a:gridCol w="872948">
                  <a:extLst>
                    <a:ext uri="{9D8B030D-6E8A-4147-A177-3AD203B41FA5}">
                      <a16:colId xmlns:a16="http://schemas.microsoft.com/office/drawing/2014/main" val="2736493108"/>
                    </a:ext>
                  </a:extLst>
                </a:gridCol>
                <a:gridCol w="872948">
                  <a:extLst>
                    <a:ext uri="{9D8B030D-6E8A-4147-A177-3AD203B41FA5}">
                      <a16:colId xmlns:a16="http://schemas.microsoft.com/office/drawing/2014/main" val="2752065456"/>
                    </a:ext>
                  </a:extLst>
                </a:gridCol>
                <a:gridCol w="872948">
                  <a:extLst>
                    <a:ext uri="{9D8B030D-6E8A-4147-A177-3AD203B41FA5}">
                      <a16:colId xmlns:a16="http://schemas.microsoft.com/office/drawing/2014/main" val="1877790535"/>
                    </a:ext>
                  </a:extLst>
                </a:gridCol>
                <a:gridCol w="872948">
                  <a:extLst>
                    <a:ext uri="{9D8B030D-6E8A-4147-A177-3AD203B41FA5}">
                      <a16:colId xmlns:a16="http://schemas.microsoft.com/office/drawing/2014/main" val="1428740028"/>
                    </a:ext>
                  </a:extLst>
                </a:gridCol>
                <a:gridCol w="872948">
                  <a:extLst>
                    <a:ext uri="{9D8B030D-6E8A-4147-A177-3AD203B41FA5}">
                      <a16:colId xmlns:a16="http://schemas.microsoft.com/office/drawing/2014/main" val="42583825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Fixed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STI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LTI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276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/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093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Bel Small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370.000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425.000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125.000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90.000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70.000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95.000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651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err="1"/>
                        <a:t>AScX</a:t>
                      </a:r>
                      <a:r>
                        <a:rPr lang="en-GB" sz="1400" dirty="0"/>
                        <a:t> (NL)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455.000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460.000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170.000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160.000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225.000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205.000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59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SDAX 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590.000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610.000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385.000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450.000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550.000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455.000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317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CAC Small (F)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250.000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310.000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130.000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155.000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370.000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175.000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03601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5BD27F-E32E-4724-ABD0-511A6286C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767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611CC6-457E-4BA2-95A3-538FE5ACC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1C0C4A-1D91-4216-BD07-7350EDC3CB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CEO remuneration structure</a:t>
            </a:r>
          </a:p>
        </p:txBody>
      </p:sp>
      <p:pic>
        <p:nvPicPr>
          <p:cNvPr id="3" name="Graphic 2" descr="Pie chart">
            <a:extLst>
              <a:ext uri="{FF2B5EF4-FFF2-40B4-BE49-F238E27FC236}">
                <a16:creationId xmlns:a16="http://schemas.microsoft.com/office/drawing/2014/main" id="{56C0D714-EE08-40E6-B043-A59B5CE93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1825" y="3363838"/>
            <a:ext cx="1681336" cy="168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47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1FDF4-7677-49A0-ACC7-9378A4F02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CEO Target bonus percentages – </a:t>
            </a:r>
            <a:br>
              <a:rPr lang="en-GB" dirty="0"/>
            </a:br>
            <a:r>
              <a:rPr lang="en-GB" dirty="0"/>
              <a:t>large cap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8E3047-753F-4FE0-B4F2-7D1B46EA50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789350"/>
              </p:ext>
            </p:extLst>
          </p:nvPr>
        </p:nvGraphicFramePr>
        <p:xfrm>
          <a:off x="611560" y="1059582"/>
          <a:ext cx="4680520" cy="357124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1919024">
                  <a:extLst>
                    <a:ext uri="{9D8B030D-6E8A-4147-A177-3AD203B41FA5}">
                      <a16:colId xmlns:a16="http://schemas.microsoft.com/office/drawing/2014/main" val="503097644"/>
                    </a:ext>
                  </a:extLst>
                </a:gridCol>
                <a:gridCol w="1321336">
                  <a:extLst>
                    <a:ext uri="{9D8B030D-6E8A-4147-A177-3AD203B41FA5}">
                      <a16:colId xmlns:a16="http://schemas.microsoft.com/office/drawing/2014/main" val="70540579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736493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% disclosing target bonus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Target bonus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276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Bel 20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40%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65%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651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AEX (NL)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59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DAX 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317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CAC 40 (F)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036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CAC Next 20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76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FTSE 100 (UK)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455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OMXS60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058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SMI Expanded (CH)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52533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E5B6AE-19B1-4DBE-9E78-4A1E437D3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14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142BF4-D12B-4381-88FE-DD943A5332ED}"/>
              </a:ext>
            </a:extLst>
          </p:cNvPr>
          <p:cNvSpPr txBox="1"/>
          <p:nvPr/>
        </p:nvSpPr>
        <p:spPr>
          <a:xfrm>
            <a:off x="5848994" y="2499742"/>
            <a:ext cx="255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Light grey shading = not enough observations</a:t>
            </a:r>
          </a:p>
        </p:txBody>
      </p:sp>
    </p:spTree>
    <p:extLst>
      <p:ext uri="{BB962C8B-B14F-4D97-AF65-F5344CB8AC3E}">
        <p14:creationId xmlns:p14="http://schemas.microsoft.com/office/powerpoint/2010/main" val="2698539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8E3047-753F-4FE0-B4F2-7D1B46EA50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692291"/>
              </p:ext>
            </p:extLst>
          </p:nvPr>
        </p:nvGraphicFramePr>
        <p:xfrm>
          <a:off x="1259632" y="1501214"/>
          <a:ext cx="4176448" cy="245872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486976">
                  <a:extLst>
                    <a:ext uri="{9D8B030D-6E8A-4147-A177-3AD203B41FA5}">
                      <a16:colId xmlns:a16="http://schemas.microsoft.com/office/drawing/2014/main" val="503097644"/>
                    </a:ext>
                  </a:extLst>
                </a:gridCol>
                <a:gridCol w="1321320">
                  <a:extLst>
                    <a:ext uri="{9D8B030D-6E8A-4147-A177-3AD203B41FA5}">
                      <a16:colId xmlns:a16="http://schemas.microsoft.com/office/drawing/2014/main" val="32110481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736493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% disclosing target bonus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Target bonus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276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Bel Mid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651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AMX (NL)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59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MDAX 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317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CAC Mid (F)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036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FTSE 250 (UK)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455765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F1E82939-C89D-4980-97EC-5165D6520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0"/>
            <a:ext cx="7560000" cy="756000"/>
          </a:xfrm>
        </p:spPr>
        <p:txBody>
          <a:bodyPr>
            <a:normAutofit/>
          </a:bodyPr>
          <a:lstStyle/>
          <a:p>
            <a:r>
              <a:rPr lang="en-GB" dirty="0"/>
              <a:t>CEO Target bonus percentages – </a:t>
            </a:r>
            <a:br>
              <a:rPr lang="en-GB" dirty="0"/>
            </a:br>
            <a:r>
              <a:rPr lang="en-GB" dirty="0"/>
              <a:t>Mid cap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4DD829-27B4-4BBC-A048-6FB94C83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15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898572-F0A6-4030-9C62-5F730BB7D6B6}"/>
              </a:ext>
            </a:extLst>
          </p:cNvPr>
          <p:cNvSpPr txBox="1"/>
          <p:nvPr/>
        </p:nvSpPr>
        <p:spPr>
          <a:xfrm>
            <a:off x="6084104" y="2499741"/>
            <a:ext cx="255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Light grey shading = not enough observations</a:t>
            </a:r>
          </a:p>
        </p:txBody>
      </p:sp>
    </p:spTree>
    <p:extLst>
      <p:ext uri="{BB962C8B-B14F-4D97-AF65-F5344CB8AC3E}">
        <p14:creationId xmlns:p14="http://schemas.microsoft.com/office/powerpoint/2010/main" val="3276179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8E3047-753F-4FE0-B4F2-7D1B46EA50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346321"/>
              </p:ext>
            </p:extLst>
          </p:nvPr>
        </p:nvGraphicFramePr>
        <p:xfrm>
          <a:off x="899592" y="1707654"/>
          <a:ext cx="4248472" cy="19405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486976">
                  <a:extLst>
                    <a:ext uri="{9D8B030D-6E8A-4147-A177-3AD203B41FA5}">
                      <a16:colId xmlns:a16="http://schemas.microsoft.com/office/drawing/2014/main" val="503097644"/>
                    </a:ext>
                  </a:extLst>
                </a:gridCol>
                <a:gridCol w="1393344">
                  <a:extLst>
                    <a:ext uri="{9D8B030D-6E8A-4147-A177-3AD203B41FA5}">
                      <a16:colId xmlns:a16="http://schemas.microsoft.com/office/drawing/2014/main" val="175851852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736493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% disclosing target bonus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Target bonus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276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Bel Small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75%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651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err="1"/>
                        <a:t>AScX</a:t>
                      </a:r>
                      <a:r>
                        <a:rPr lang="en-GB" sz="1400" dirty="0"/>
                        <a:t> (NL)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59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SDAX 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71%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317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CAC Small (F)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036019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DD64CC7-B099-4E67-9933-3B216CC42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0"/>
            <a:ext cx="7560000" cy="756000"/>
          </a:xfrm>
        </p:spPr>
        <p:txBody>
          <a:bodyPr>
            <a:normAutofit/>
          </a:bodyPr>
          <a:lstStyle/>
          <a:p>
            <a:r>
              <a:rPr lang="en-GB" dirty="0"/>
              <a:t>CEO Target bonus percentages – </a:t>
            </a:r>
            <a:br>
              <a:rPr lang="en-GB" dirty="0"/>
            </a:br>
            <a:r>
              <a:rPr lang="en-GB" dirty="0"/>
              <a:t>small cap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19C9A0-A497-444A-986D-0F31616A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16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4F08F-C9D2-4CCC-9357-04376F5494EC}"/>
              </a:ext>
            </a:extLst>
          </p:cNvPr>
          <p:cNvSpPr txBox="1"/>
          <p:nvPr/>
        </p:nvSpPr>
        <p:spPr>
          <a:xfrm>
            <a:off x="5848994" y="2499742"/>
            <a:ext cx="255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Light grey shading = not enough observations</a:t>
            </a:r>
          </a:p>
        </p:txBody>
      </p:sp>
    </p:spTree>
    <p:extLst>
      <p:ext uri="{BB962C8B-B14F-4D97-AF65-F5344CB8AC3E}">
        <p14:creationId xmlns:p14="http://schemas.microsoft.com/office/powerpoint/2010/main" val="3690385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611CC6-457E-4BA2-95A3-538FE5ACC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1C0C4A-1D91-4216-BD07-7350EDC3CB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What drives CEO remuneration?</a:t>
            </a:r>
          </a:p>
        </p:txBody>
      </p:sp>
      <p:pic>
        <p:nvPicPr>
          <p:cNvPr id="9" name="Graphic 8" descr="Magnifying glass">
            <a:extLst>
              <a:ext uri="{FF2B5EF4-FFF2-40B4-BE49-F238E27FC236}">
                <a16:creationId xmlns:a16="http://schemas.microsoft.com/office/drawing/2014/main" id="{DD09E1CB-D8AD-4BBE-BB7D-62CF7F62E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96336" y="3651870"/>
            <a:ext cx="1300052" cy="130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47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D0A3D-468B-4C93-BD0D-92F1F83D1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drives CEO total remuneration level?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FA5C63-E441-4F8F-A203-C0EB4E063B5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52944945"/>
              </p:ext>
            </p:extLst>
          </p:nvPr>
        </p:nvGraphicFramePr>
        <p:xfrm>
          <a:off x="1907704" y="843558"/>
          <a:ext cx="5004556" cy="4033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54656">
                  <a:extLst>
                    <a:ext uri="{9D8B030D-6E8A-4147-A177-3AD203B41FA5}">
                      <a16:colId xmlns:a16="http://schemas.microsoft.com/office/drawing/2014/main" val="1568826421"/>
                    </a:ext>
                  </a:extLst>
                </a:gridCol>
                <a:gridCol w="2061768">
                  <a:extLst>
                    <a:ext uri="{9D8B030D-6E8A-4147-A177-3AD203B41FA5}">
                      <a16:colId xmlns:a16="http://schemas.microsoft.com/office/drawing/2014/main" val="2724206225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2861138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Significant relationship with total remuneration?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Coefficient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103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/>
                        <a:t>Market 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0,663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527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/>
                        <a:t>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Less in real estate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884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Cf. infra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451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/>
                        <a:t>Profitability (ROA)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-0,058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26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/>
                        <a:t>CEO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592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/>
                        <a:t>CEO tenure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865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/>
                        <a:t>Insider CEO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156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/>
                        <a:t>Foreign CEO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0,070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887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/>
                        <a:t>Ownership dispersion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0,160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55159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001923-8A1B-4BA4-9FFC-4A2852F0E9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545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D0A3D-468B-4C93-BD0D-92F1F83D1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drives </a:t>
            </a:r>
            <a:r>
              <a:rPr lang="en-GB" dirty="0" err="1"/>
              <a:t>ceo</a:t>
            </a:r>
            <a:r>
              <a:rPr lang="en-GB" dirty="0"/>
              <a:t> total remuneration level?</a:t>
            </a:r>
            <a:br>
              <a:rPr lang="en-GB" dirty="0"/>
            </a:br>
            <a:r>
              <a:rPr lang="en-GB" dirty="0"/>
              <a:t>Country effects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FA5C63-E441-4F8F-A203-C0EB4E063B5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89583428"/>
              </p:ext>
            </p:extLst>
          </p:nvPr>
        </p:nvGraphicFramePr>
        <p:xfrm>
          <a:off x="358055" y="1131590"/>
          <a:ext cx="4217393" cy="3510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59552">
                  <a:extLst>
                    <a:ext uri="{9D8B030D-6E8A-4147-A177-3AD203B41FA5}">
                      <a16:colId xmlns:a16="http://schemas.microsoft.com/office/drawing/2014/main" val="1568826421"/>
                    </a:ext>
                  </a:extLst>
                </a:gridCol>
                <a:gridCol w="2057841">
                  <a:extLst>
                    <a:ext uri="{9D8B030D-6E8A-4147-A177-3AD203B41FA5}">
                      <a16:colId xmlns:a16="http://schemas.microsoft.com/office/drawing/2014/main" val="2724206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 view from The Netherlands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103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Belgium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527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Netherlands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884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42% (12%)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451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26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37% (13%)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592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Sweden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865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Switzerland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15631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E75A262-1FB9-4162-A45B-A9F0B4F3F8B8}"/>
              </a:ext>
            </a:extLst>
          </p:cNvPr>
          <p:cNvSpPr txBox="1"/>
          <p:nvPr/>
        </p:nvSpPr>
        <p:spPr>
          <a:xfrm>
            <a:off x="5148064" y="259462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CEOs of firms listed in Germany earn 42% more than CEOs of firms listed in the Netherlands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5EDD2B-0D3D-4683-BB0E-4215815491FB}"/>
              </a:ext>
            </a:extLst>
          </p:cNvPr>
          <p:cNvSpPr txBox="1"/>
          <p:nvPr/>
        </p:nvSpPr>
        <p:spPr>
          <a:xfrm>
            <a:off x="5344311" y="336383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CEOs of firms listed in the UK earn 37% more than CEOs of firms listed in the Netherlands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9BC1AA7-0011-4D72-B033-2FAF25D6A3A5}"/>
              </a:ext>
            </a:extLst>
          </p:cNvPr>
          <p:cNvCxnSpPr/>
          <p:nvPr/>
        </p:nvCxnSpPr>
        <p:spPr>
          <a:xfrm>
            <a:off x="4716016" y="2917785"/>
            <a:ext cx="6282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059D472-4D9A-4473-9716-D67055D12A44}"/>
              </a:ext>
            </a:extLst>
          </p:cNvPr>
          <p:cNvCxnSpPr/>
          <p:nvPr/>
        </p:nvCxnSpPr>
        <p:spPr>
          <a:xfrm>
            <a:off x="4716016" y="3718435"/>
            <a:ext cx="6282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A0FC8C-0845-46A4-8F7E-3A17413463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46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611CC6-457E-4BA2-95A3-538FE5ACC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1C0C4A-1D91-4216-BD07-7350EDC3CB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sample</a:t>
            </a:r>
          </a:p>
        </p:txBody>
      </p:sp>
      <p:pic>
        <p:nvPicPr>
          <p:cNvPr id="3" name="Graphic 2" descr="Users">
            <a:extLst>
              <a:ext uri="{FF2B5EF4-FFF2-40B4-BE49-F238E27FC236}">
                <a16:creationId xmlns:a16="http://schemas.microsoft.com/office/drawing/2014/main" id="{B3F47088-4C1D-4DF4-BA7C-4EDBE6C93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6296" y="3528000"/>
            <a:ext cx="1825352" cy="18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36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1D76A-46F1-45AD-BBCA-BCD46B509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impact of firm size over the years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1BD6C62-2600-4659-91F0-F72C35284043}"/>
              </a:ext>
            </a:extLst>
          </p:cNvPr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503238" y="1008063"/>
          <a:ext cx="8137525" cy="3779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3068CE-0BBC-48F5-A252-B1C1584E28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969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D0A3D-468B-4C93-BD0D-92F1F83D1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drives bonus pay-out relative to target?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FA5C63-E441-4F8F-A203-C0EB4E063B5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98544631"/>
              </p:ext>
            </p:extLst>
          </p:nvPr>
        </p:nvGraphicFramePr>
        <p:xfrm>
          <a:off x="1331640" y="915566"/>
          <a:ext cx="6191848" cy="387746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59310">
                  <a:extLst>
                    <a:ext uri="{9D8B030D-6E8A-4147-A177-3AD203B41FA5}">
                      <a16:colId xmlns:a16="http://schemas.microsoft.com/office/drawing/2014/main" val="1568826421"/>
                    </a:ext>
                  </a:extLst>
                </a:gridCol>
                <a:gridCol w="1189202">
                  <a:extLst>
                    <a:ext uri="{9D8B030D-6E8A-4147-A177-3AD203B41FA5}">
                      <a16:colId xmlns:a16="http://schemas.microsoft.com/office/drawing/2014/main" val="2724206225"/>
                    </a:ext>
                  </a:extLst>
                </a:gridCol>
                <a:gridCol w="2843336">
                  <a:extLst>
                    <a:ext uri="{9D8B030D-6E8A-4147-A177-3AD203B41FA5}">
                      <a16:colId xmlns:a16="http://schemas.microsoft.com/office/drawing/2014/main" val="2861138943"/>
                    </a:ext>
                  </a:extLst>
                </a:gridCol>
              </a:tblGrid>
              <a:tr h="256419">
                <a:tc>
                  <a:txBody>
                    <a:bodyPr/>
                    <a:lstStyle/>
                    <a:p>
                      <a:r>
                        <a:rPr lang="en-GB" sz="1200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Related?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Coefficient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103597"/>
                  </a:ext>
                </a:extLst>
              </a:tr>
              <a:tr h="330138">
                <a:tc>
                  <a:txBody>
                    <a:bodyPr/>
                    <a:lstStyle/>
                    <a:p>
                      <a:r>
                        <a:rPr lang="en-GB" sz="1100" dirty="0"/>
                        <a:t>Market 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0,317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527066"/>
                  </a:ext>
                </a:extLst>
              </a:tr>
              <a:tr h="678366">
                <a:tc>
                  <a:txBody>
                    <a:bodyPr/>
                    <a:lstStyle/>
                    <a:p>
                      <a:r>
                        <a:rPr lang="en-GB" sz="1100" dirty="0"/>
                        <a:t>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884207"/>
                  </a:ext>
                </a:extLst>
              </a:tr>
              <a:tr h="379885">
                <a:tc>
                  <a:txBody>
                    <a:bodyPr/>
                    <a:lstStyle/>
                    <a:p>
                      <a:r>
                        <a:rPr lang="en-GB" sz="1100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451863"/>
                  </a:ext>
                </a:extLst>
              </a:tr>
              <a:tr h="230644">
                <a:tc>
                  <a:txBody>
                    <a:bodyPr/>
                    <a:lstStyle/>
                    <a:p>
                      <a:r>
                        <a:rPr lang="en-GB" sz="1100" dirty="0"/>
                        <a:t>Profitability (ROA)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262534"/>
                  </a:ext>
                </a:extLst>
              </a:tr>
              <a:tr h="247117">
                <a:tc>
                  <a:txBody>
                    <a:bodyPr/>
                    <a:lstStyle/>
                    <a:p>
                      <a:r>
                        <a:rPr lang="en-GB" sz="1100" dirty="0"/>
                        <a:t>CEO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592832"/>
                  </a:ext>
                </a:extLst>
              </a:tr>
              <a:tr h="230644">
                <a:tc>
                  <a:txBody>
                    <a:bodyPr/>
                    <a:lstStyle/>
                    <a:p>
                      <a:r>
                        <a:rPr lang="en-GB" sz="1100" dirty="0"/>
                        <a:t>CEO tenure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865593"/>
                  </a:ext>
                </a:extLst>
              </a:tr>
              <a:tr h="230644">
                <a:tc>
                  <a:txBody>
                    <a:bodyPr/>
                    <a:lstStyle/>
                    <a:p>
                      <a:r>
                        <a:rPr lang="en-GB" sz="1100" dirty="0"/>
                        <a:t>Insider CEO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Outsider&gt;Insider (-0,133)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156315"/>
                  </a:ext>
                </a:extLst>
              </a:tr>
              <a:tr h="243863">
                <a:tc>
                  <a:txBody>
                    <a:bodyPr/>
                    <a:lstStyle/>
                    <a:p>
                      <a:r>
                        <a:rPr lang="en-GB" sz="1100" dirty="0"/>
                        <a:t>Foreign CEO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887935"/>
                  </a:ext>
                </a:extLst>
              </a:tr>
              <a:tr h="256419">
                <a:tc>
                  <a:txBody>
                    <a:bodyPr/>
                    <a:lstStyle/>
                    <a:p>
                      <a:r>
                        <a:rPr lang="en-GB" sz="1100" dirty="0"/>
                        <a:t>Total shareholder return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0,241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025426"/>
                  </a:ext>
                </a:extLst>
              </a:tr>
              <a:tr h="330138">
                <a:tc>
                  <a:txBody>
                    <a:bodyPr/>
                    <a:lstStyle/>
                    <a:p>
                      <a:r>
                        <a:rPr lang="en-GB" sz="1100" dirty="0"/>
                        <a:t>Ownership dispersion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0,168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969842"/>
                  </a:ext>
                </a:extLst>
              </a:tr>
              <a:tr h="3301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CEO is Executive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84942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5C2267-3C08-4E2E-A432-8E9F6A5DC2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403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B4F31-F90A-4D55-A91C-6FF32775F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Occurrence of Share-based remuneration IN THE NETHERLANDS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A224016-B2AD-47E6-9791-76125755D7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22146"/>
              </p:ext>
            </p:extLst>
          </p:nvPr>
        </p:nvGraphicFramePr>
        <p:xfrm>
          <a:off x="503238" y="1008063"/>
          <a:ext cx="8461250" cy="3779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F8CE07-7677-4E5F-A505-035C109AD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968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C95AC-32BE-4CAC-A66F-E7DCF285D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drives the occurrence of share-based remuneration?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F9059D8C-194B-455F-B527-FB0D5B2F01D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60366217"/>
              </p:ext>
            </p:extLst>
          </p:nvPr>
        </p:nvGraphicFramePr>
        <p:xfrm>
          <a:off x="1691680" y="915566"/>
          <a:ext cx="5327752" cy="391552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59310">
                  <a:extLst>
                    <a:ext uri="{9D8B030D-6E8A-4147-A177-3AD203B41FA5}">
                      <a16:colId xmlns:a16="http://schemas.microsoft.com/office/drawing/2014/main" val="1568826421"/>
                    </a:ext>
                  </a:extLst>
                </a:gridCol>
                <a:gridCol w="1656274">
                  <a:extLst>
                    <a:ext uri="{9D8B030D-6E8A-4147-A177-3AD203B41FA5}">
                      <a16:colId xmlns:a16="http://schemas.microsoft.com/office/drawing/2014/main" val="2724206225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8611389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200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Significant relationship with share-based remuneration?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Coefficient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103597"/>
                  </a:ext>
                </a:extLst>
              </a:tr>
              <a:tr h="330138">
                <a:tc>
                  <a:txBody>
                    <a:bodyPr/>
                    <a:lstStyle/>
                    <a:p>
                      <a:r>
                        <a:rPr lang="en-GB" sz="1100" dirty="0"/>
                        <a:t>Market 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0,257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527066"/>
                  </a:ext>
                </a:extLst>
              </a:tr>
              <a:tr h="259638">
                <a:tc>
                  <a:txBody>
                    <a:bodyPr/>
                    <a:lstStyle/>
                    <a:p>
                      <a:r>
                        <a:rPr lang="en-GB" sz="1100" dirty="0"/>
                        <a:t>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8842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n-GB" sz="1100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451863"/>
                  </a:ext>
                </a:extLst>
              </a:tr>
              <a:tr h="230644">
                <a:tc>
                  <a:txBody>
                    <a:bodyPr/>
                    <a:lstStyle/>
                    <a:p>
                      <a:r>
                        <a:rPr lang="en-GB" sz="1100" dirty="0"/>
                        <a:t>Profitability (ROA)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262534"/>
                  </a:ext>
                </a:extLst>
              </a:tr>
              <a:tr h="247117">
                <a:tc>
                  <a:txBody>
                    <a:bodyPr/>
                    <a:lstStyle/>
                    <a:p>
                      <a:r>
                        <a:rPr lang="en-GB" sz="1100" dirty="0"/>
                        <a:t>CEO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592832"/>
                  </a:ext>
                </a:extLst>
              </a:tr>
              <a:tr h="230644">
                <a:tc>
                  <a:txBody>
                    <a:bodyPr/>
                    <a:lstStyle/>
                    <a:p>
                      <a:r>
                        <a:rPr lang="en-GB" sz="1100" dirty="0"/>
                        <a:t>CEO tenure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865593"/>
                  </a:ext>
                </a:extLst>
              </a:tr>
              <a:tr h="230644">
                <a:tc>
                  <a:txBody>
                    <a:bodyPr/>
                    <a:lstStyle/>
                    <a:p>
                      <a:r>
                        <a:rPr lang="en-GB" sz="1100" dirty="0"/>
                        <a:t>Insider CEO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156315"/>
                  </a:ext>
                </a:extLst>
              </a:tr>
              <a:tr h="243863">
                <a:tc>
                  <a:txBody>
                    <a:bodyPr/>
                    <a:lstStyle/>
                    <a:p>
                      <a:r>
                        <a:rPr lang="en-GB" sz="1100" dirty="0"/>
                        <a:t>Foreign CEO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887935"/>
                  </a:ext>
                </a:extLst>
              </a:tr>
              <a:tr h="256419">
                <a:tc>
                  <a:txBody>
                    <a:bodyPr/>
                    <a:lstStyle/>
                    <a:p>
                      <a:r>
                        <a:rPr lang="en-GB" sz="1100" dirty="0"/>
                        <a:t>Total shareholder return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025426"/>
                  </a:ext>
                </a:extLst>
              </a:tr>
              <a:tr h="330138">
                <a:tc>
                  <a:txBody>
                    <a:bodyPr/>
                    <a:lstStyle/>
                    <a:p>
                      <a:r>
                        <a:rPr lang="en-GB" sz="1100" dirty="0"/>
                        <a:t>Ownership dispersion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0,174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969842"/>
                  </a:ext>
                </a:extLst>
              </a:tr>
              <a:tr h="3301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CEO is Executive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84942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8C2E0A-6D4B-4EA8-9BBB-513D8C91D2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110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611CC6-457E-4BA2-95A3-538FE5ACC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1C0C4A-1D91-4216-BD07-7350EDC3CB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Key performance indicators</a:t>
            </a:r>
          </a:p>
        </p:txBody>
      </p:sp>
      <p:pic>
        <p:nvPicPr>
          <p:cNvPr id="3" name="Graphic 2" descr="Signpost">
            <a:extLst>
              <a:ext uri="{FF2B5EF4-FFF2-40B4-BE49-F238E27FC236}">
                <a16:creationId xmlns:a16="http://schemas.microsoft.com/office/drawing/2014/main" id="{80F0BE95-3E5A-436B-BCF4-886D61B99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6640" y="3119320"/>
            <a:ext cx="1897360" cy="189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16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B360C2-F8DE-40F4-9D17-6680940F7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performance indicators used in incentive plans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61EA30F-D08E-4B15-837B-B32D3227B5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875805"/>
              </p:ext>
            </p:extLst>
          </p:nvPr>
        </p:nvGraphicFramePr>
        <p:xfrm>
          <a:off x="503238" y="1008063"/>
          <a:ext cx="8137525" cy="3779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88862C-25F3-494B-9052-95860FE57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571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959B5-956D-4338-B6ED-1D7314CA5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performance indicators used in incentive plans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B2D7B8-6E7E-43A9-976D-CE8A514B55D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619672" y="1851670"/>
          <a:ext cx="5472608" cy="16306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40090">
                  <a:extLst>
                    <a:ext uri="{9D8B030D-6E8A-4147-A177-3AD203B41FA5}">
                      <a16:colId xmlns:a16="http://schemas.microsoft.com/office/drawing/2014/main" val="91655576"/>
                    </a:ext>
                  </a:extLst>
                </a:gridCol>
                <a:gridCol w="1860310">
                  <a:extLst>
                    <a:ext uri="{9D8B030D-6E8A-4147-A177-3AD203B41FA5}">
                      <a16:colId xmlns:a16="http://schemas.microsoft.com/office/drawing/2014/main" val="79147528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3217843"/>
                    </a:ext>
                  </a:extLst>
                </a:gridCol>
              </a:tblGrid>
              <a:tr h="500752">
                <a:tc>
                  <a:txBody>
                    <a:bodyPr/>
                    <a:lstStyle/>
                    <a:p>
                      <a:r>
                        <a:rPr lang="en-GB" sz="1400" dirty="0"/>
                        <a:t>Weight of financial KPIs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350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316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397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80722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3C2AB2-3B68-43D3-9997-2CD7C486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596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3690E-9157-4E0E-96C9-F1E44D425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Kpis</a:t>
            </a:r>
            <a:r>
              <a:rPr lang="en-GB" dirty="0"/>
              <a:t> underlying short-term incentives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8278D-1154-4F7F-BAE0-570C7714F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27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B03195-4E15-4C75-9690-8ACE1618C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707653"/>
            <a:ext cx="3200945" cy="26272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6E98F8E-A426-415B-A6A3-5E13D73AF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91832" y="1560016"/>
            <a:ext cx="195262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44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10042C-8FD6-48A8-AD67-F44E6B498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022286"/>
            <a:ext cx="6480720" cy="30989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9B03D5-235C-49A3-93B9-69408F816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063" y="3939902"/>
            <a:ext cx="2733624" cy="7920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9AA381-BDCF-401F-AECB-BF5CDE69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KPIs underlying Short-term incentives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3DD84-9DD1-4B24-9B0E-25E2A677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28</a:t>
            </a:fld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AAB08B2-9169-462F-BDB3-0EAFBDF86E38}"/>
              </a:ext>
            </a:extLst>
          </p:cNvPr>
          <p:cNvCxnSpPr>
            <a:cxnSpLocks/>
          </p:cNvCxnSpPr>
          <p:nvPr/>
        </p:nvCxnSpPr>
        <p:spPr>
          <a:xfrm>
            <a:off x="251520" y="3075806"/>
            <a:ext cx="1368152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2C90E4D-FE67-4259-AB74-D7CF7916746E}"/>
              </a:ext>
            </a:extLst>
          </p:cNvPr>
          <p:cNvCxnSpPr/>
          <p:nvPr/>
        </p:nvCxnSpPr>
        <p:spPr>
          <a:xfrm flipH="1" flipV="1">
            <a:off x="5364088" y="4121214"/>
            <a:ext cx="432048" cy="846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70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9B03D5-235C-49A3-93B9-69408F816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376" y="4373554"/>
            <a:ext cx="2733624" cy="7920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9AA381-BDCF-401F-AECB-BF5CDE69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Kpis</a:t>
            </a:r>
            <a:r>
              <a:rPr lang="en-GB" dirty="0"/>
              <a:t> underlying long-term incentives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368B7E-5775-4250-8656-96F0FE0F2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32" y="1355998"/>
            <a:ext cx="8035135" cy="25060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9B4E5-A3C9-481B-81D4-EF7DC7263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29</a:t>
            </a:fld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659E4C1-9D7E-4278-84CF-5A82D5F84C06}"/>
              </a:ext>
            </a:extLst>
          </p:cNvPr>
          <p:cNvCxnSpPr/>
          <p:nvPr/>
        </p:nvCxnSpPr>
        <p:spPr>
          <a:xfrm flipV="1">
            <a:off x="3563888" y="3507854"/>
            <a:ext cx="504056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66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39BD01-B2CF-4E6E-BFA4-C67001B84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countries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9D6E21D-06D9-4F6E-B6AD-8FB27412C35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72853" y="1059582"/>
          <a:ext cx="7083523" cy="34137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22883">
                  <a:extLst>
                    <a:ext uri="{9D8B030D-6E8A-4147-A177-3AD203B41FA5}">
                      <a16:colId xmlns:a16="http://schemas.microsoft.com/office/drawing/2014/main" val="160482445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79167409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88480267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8558182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Stock market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# matched sample </a:t>
                      </a:r>
                    </a:p>
                    <a:p>
                      <a:pPr algn="ctr"/>
                      <a:r>
                        <a:rPr lang="en-GB" sz="1400" dirty="0"/>
                        <a:t>(14-17)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638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Belgium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Bel20, Bel Mid, Bel 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122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Netherlands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AEX, AMX, </a:t>
                      </a:r>
                      <a:r>
                        <a:rPr lang="en-GB" sz="1200" dirty="0" err="1"/>
                        <a:t>AScX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585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DAX, MDAX, SDAX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454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CAC40, CAC Next 20, CAC Mid, CAC 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582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FTSE 100, FTSE 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061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Sweden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OMXS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273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Switzerland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SMI Expanded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78367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DF4D866-70D7-4E83-B8F3-4E2DB6EBB859}"/>
              </a:ext>
            </a:extLst>
          </p:cNvPr>
          <p:cNvSpPr txBox="1"/>
          <p:nvPr/>
        </p:nvSpPr>
        <p:spPr>
          <a:xfrm>
            <a:off x="3185741" y="4530703"/>
            <a:ext cx="48782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Companies with market cap &lt; 100mn are excluded, except for B and NL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FDCE63-37B8-40D0-8A86-B8F29B9D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956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B83F7-E6E3-419C-8B5C-503E6DF7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30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60FB67-1D5B-4EE8-B8CB-0E5E0880D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375"/>
            <a:ext cx="8781505" cy="47365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BF4CC4-B910-4D3C-B93D-DBAEC86069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691" y="93226"/>
            <a:ext cx="2617051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04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B83F7-E6E3-419C-8B5C-503E6DF7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31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15743B-2586-4A16-8869-9C5BE36F3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21579"/>
            <a:ext cx="7750864" cy="4032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BF4CC4-B910-4D3C-B93D-DBAEC86069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904" y="123478"/>
            <a:ext cx="3060192" cy="67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3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D2FEFD-4677-4C7F-AF25-E2D03AED3A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24336" cy="12006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FF03E6-066D-45E4-98D4-425415D23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77" y="1419622"/>
            <a:ext cx="5167517" cy="31060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CFA539-627D-4556-AAB8-547FDB688984}"/>
              </a:ext>
            </a:extLst>
          </p:cNvPr>
          <p:cNvSpPr txBox="1"/>
          <p:nvPr/>
        </p:nvSpPr>
        <p:spPr>
          <a:xfrm>
            <a:off x="6156176" y="2280128"/>
            <a:ext cx="2664296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Energy/CO2 reduction (10%%)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Waste &amp; recycling (10%)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Employee satisfaction (10%)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Management development/succession (10%)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6D1CCD-2E68-4BF1-81CD-152AE011AB89}"/>
              </a:ext>
            </a:extLst>
          </p:cNvPr>
          <p:cNvCxnSpPr/>
          <p:nvPr/>
        </p:nvCxnSpPr>
        <p:spPr>
          <a:xfrm flipV="1">
            <a:off x="4860032" y="3075806"/>
            <a:ext cx="108012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7846C6-2A03-47BE-A736-016A011C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721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611CC6-457E-4BA2-95A3-538FE5ACC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1C0C4A-1D91-4216-BD07-7350EDC3CB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Putting the lens on long-term incentives</a:t>
            </a:r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288728B8-D2E2-4768-8781-1BC3C37F7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96336" y="3651870"/>
            <a:ext cx="1300052" cy="130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94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7719D-4D91-4C32-AB29-82607EB0D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Typology of long-term incentives per country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13141C9-C7F8-49F0-A8DB-7DF0601FB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303426"/>
              </p:ext>
            </p:extLst>
          </p:nvPr>
        </p:nvGraphicFramePr>
        <p:xfrm>
          <a:off x="516346" y="1203598"/>
          <a:ext cx="8137524" cy="34239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56254">
                  <a:extLst>
                    <a:ext uri="{9D8B030D-6E8A-4147-A177-3AD203B41FA5}">
                      <a16:colId xmlns:a16="http://schemas.microsoft.com/office/drawing/2014/main" val="2162561152"/>
                    </a:ext>
                  </a:extLst>
                </a:gridCol>
                <a:gridCol w="678127">
                  <a:extLst>
                    <a:ext uri="{9D8B030D-6E8A-4147-A177-3AD203B41FA5}">
                      <a16:colId xmlns:a16="http://schemas.microsoft.com/office/drawing/2014/main" val="4235375368"/>
                    </a:ext>
                  </a:extLst>
                </a:gridCol>
                <a:gridCol w="678127">
                  <a:extLst>
                    <a:ext uri="{9D8B030D-6E8A-4147-A177-3AD203B41FA5}">
                      <a16:colId xmlns:a16="http://schemas.microsoft.com/office/drawing/2014/main" val="1731209740"/>
                    </a:ext>
                  </a:extLst>
                </a:gridCol>
                <a:gridCol w="678127">
                  <a:extLst>
                    <a:ext uri="{9D8B030D-6E8A-4147-A177-3AD203B41FA5}">
                      <a16:colId xmlns:a16="http://schemas.microsoft.com/office/drawing/2014/main" val="1728089047"/>
                    </a:ext>
                  </a:extLst>
                </a:gridCol>
                <a:gridCol w="678127">
                  <a:extLst>
                    <a:ext uri="{9D8B030D-6E8A-4147-A177-3AD203B41FA5}">
                      <a16:colId xmlns:a16="http://schemas.microsoft.com/office/drawing/2014/main" val="364367286"/>
                    </a:ext>
                  </a:extLst>
                </a:gridCol>
                <a:gridCol w="678127">
                  <a:extLst>
                    <a:ext uri="{9D8B030D-6E8A-4147-A177-3AD203B41FA5}">
                      <a16:colId xmlns:a16="http://schemas.microsoft.com/office/drawing/2014/main" val="1442430031"/>
                    </a:ext>
                  </a:extLst>
                </a:gridCol>
                <a:gridCol w="678127">
                  <a:extLst>
                    <a:ext uri="{9D8B030D-6E8A-4147-A177-3AD203B41FA5}">
                      <a16:colId xmlns:a16="http://schemas.microsoft.com/office/drawing/2014/main" val="88940916"/>
                    </a:ext>
                  </a:extLst>
                </a:gridCol>
                <a:gridCol w="678127">
                  <a:extLst>
                    <a:ext uri="{9D8B030D-6E8A-4147-A177-3AD203B41FA5}">
                      <a16:colId xmlns:a16="http://schemas.microsoft.com/office/drawing/2014/main" val="2973824243"/>
                    </a:ext>
                  </a:extLst>
                </a:gridCol>
                <a:gridCol w="678127">
                  <a:extLst>
                    <a:ext uri="{9D8B030D-6E8A-4147-A177-3AD203B41FA5}">
                      <a16:colId xmlns:a16="http://schemas.microsoft.com/office/drawing/2014/main" val="3296214413"/>
                    </a:ext>
                  </a:extLst>
                </a:gridCol>
                <a:gridCol w="678127">
                  <a:extLst>
                    <a:ext uri="{9D8B030D-6E8A-4147-A177-3AD203B41FA5}">
                      <a16:colId xmlns:a16="http://schemas.microsoft.com/office/drawing/2014/main" val="3153154085"/>
                    </a:ext>
                  </a:extLst>
                </a:gridCol>
                <a:gridCol w="678127">
                  <a:extLst>
                    <a:ext uri="{9D8B030D-6E8A-4147-A177-3AD203B41FA5}">
                      <a16:colId xmlns:a16="http://schemas.microsoft.com/office/drawing/2014/main" val="3317624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Stock options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Performance shares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Phantom stock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Cash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Restricted stock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97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/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/>
                        <a:t>2017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/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/>
                        <a:t>2017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/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/>
                        <a:t>2017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/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/>
                        <a:t>2017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/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/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432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Belgium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AF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37%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13%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473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Netherlands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AF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41%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851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Germany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12%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16%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AF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52%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891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France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AF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38%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33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UK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AF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79%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60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Sweden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AF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60%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81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Switzerland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n.a.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13%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n.a.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65%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n.a.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n.a.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n.a.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97857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66425E-E4A7-4065-B6C7-7702E80B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3626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574F-0D93-4BF0-BF28-CD07BD300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LTI – vesting period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EB9A270-FEEE-46DE-B16C-F7FDEA68CA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881690"/>
              </p:ext>
            </p:extLst>
          </p:nvPr>
        </p:nvGraphicFramePr>
        <p:xfrm>
          <a:off x="503238" y="1008063"/>
          <a:ext cx="8137525" cy="3779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0586E2-AC3F-465E-B826-396BD5F2C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3835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B6DB7-E9CB-40D6-B3D4-06F8E04D5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LTI - Vesting period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BFE4C-5CAB-4324-B2A0-38F81ACC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36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225DF3-E87F-4526-830C-088C2A1B1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19622"/>
            <a:ext cx="6648450" cy="2486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5E53C1-0283-49C1-9768-B4C8E82B1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44" y="3154165"/>
            <a:ext cx="1994512" cy="195852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9EAE12E-4D8F-4CF4-B195-E00E61226F0C}"/>
              </a:ext>
            </a:extLst>
          </p:cNvPr>
          <p:cNvCxnSpPr>
            <a:cxnSpLocks/>
          </p:cNvCxnSpPr>
          <p:nvPr/>
        </p:nvCxnSpPr>
        <p:spPr>
          <a:xfrm flipH="1">
            <a:off x="7476034" y="2931790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654C3C7-BD65-4895-A2DB-37D1D09E1434}"/>
              </a:ext>
            </a:extLst>
          </p:cNvPr>
          <p:cNvSpPr/>
          <p:nvPr/>
        </p:nvSpPr>
        <p:spPr>
          <a:xfrm>
            <a:off x="7923437" y="2731687"/>
            <a:ext cx="1203247" cy="349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6 year vesting</a:t>
            </a:r>
          </a:p>
        </p:txBody>
      </p:sp>
    </p:spTree>
    <p:extLst>
      <p:ext uri="{BB962C8B-B14F-4D97-AF65-F5344CB8AC3E}">
        <p14:creationId xmlns:p14="http://schemas.microsoft.com/office/powerpoint/2010/main" val="7172330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CA7E9-53FE-4642-9C0C-D0CB18C42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Lti</a:t>
            </a:r>
            <a:r>
              <a:rPr lang="en-GB" dirty="0"/>
              <a:t> - Vesting period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9213F-4F53-434B-82F8-EA3CDC98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37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60AD9D-3E4E-40F4-974D-A48F4472A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1738"/>
            <a:ext cx="2088232" cy="1461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C680DB-2817-4CB2-A4D0-C560577A0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1905000"/>
            <a:ext cx="7029450" cy="133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52E928-E760-45C8-BDBF-D1ADF11185C1}"/>
              </a:ext>
            </a:extLst>
          </p:cNvPr>
          <p:cNvSpPr/>
          <p:nvPr/>
        </p:nvSpPr>
        <p:spPr>
          <a:xfrm>
            <a:off x="5076056" y="3867894"/>
            <a:ext cx="151216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Instalment vest over 9 years</a:t>
            </a:r>
          </a:p>
        </p:txBody>
      </p:sp>
    </p:spTree>
    <p:extLst>
      <p:ext uri="{BB962C8B-B14F-4D97-AF65-F5344CB8AC3E}">
        <p14:creationId xmlns:p14="http://schemas.microsoft.com/office/powerpoint/2010/main" val="1121253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574F-0D93-4BF0-BF28-CD07BD300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LTI – holding period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71F558D-CD19-4CFE-A9F6-187885B3CFF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09565425"/>
              </p:ext>
            </p:extLst>
          </p:nvPr>
        </p:nvGraphicFramePr>
        <p:xfrm>
          <a:off x="503238" y="1008063"/>
          <a:ext cx="3924300" cy="3779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6BC2C8B-74FE-4C4C-9B96-06A319F64BA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8382408"/>
              </p:ext>
            </p:extLst>
          </p:nvPr>
        </p:nvGraphicFramePr>
        <p:xfrm>
          <a:off x="4716463" y="1008063"/>
          <a:ext cx="3924300" cy="3779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3F7D6A7-B47D-4992-B3A5-1C745AD09087}"/>
              </a:ext>
            </a:extLst>
          </p:cNvPr>
          <p:cNvSpPr txBox="1"/>
          <p:nvPr/>
        </p:nvSpPr>
        <p:spPr>
          <a:xfrm>
            <a:off x="2995147" y="1131590"/>
            <a:ext cx="104182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2 years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F91177-8E30-4CC8-859F-F4C44F9F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65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1212F-1974-40DD-B513-BE4CD56C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Lti</a:t>
            </a:r>
            <a:r>
              <a:rPr lang="en-GB" dirty="0"/>
              <a:t> - Holding period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FB574-69AA-4EEE-AF86-19BD30B50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00" y="1419622"/>
            <a:ext cx="3765492" cy="22126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CEF366-3F38-441F-9DFA-5B2B42AFE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443957"/>
            <a:ext cx="3667881" cy="21395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D77EEB-CD68-4F43-9D7E-601D014A26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579862"/>
            <a:ext cx="1456556" cy="145655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2DB2D-1728-4AD4-B960-B4398474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656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611CC6-457E-4BA2-95A3-538FE5ACC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1C0C4A-1D91-4216-BD07-7350EDC3CB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CEO remuneration levels</a:t>
            </a:r>
          </a:p>
        </p:txBody>
      </p:sp>
      <p:pic>
        <p:nvPicPr>
          <p:cNvPr id="3" name="Graphic 2" descr="Coins">
            <a:extLst>
              <a:ext uri="{FF2B5EF4-FFF2-40B4-BE49-F238E27FC236}">
                <a16:creationId xmlns:a16="http://schemas.microsoft.com/office/drawing/2014/main" id="{E4B7834F-9245-412B-8B23-EFA82A917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8304" y="3435846"/>
            <a:ext cx="1634480" cy="16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291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CD5542-F456-4067-AC31-3D40A518A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Lti</a:t>
            </a:r>
            <a:r>
              <a:rPr lang="en-GB" dirty="0"/>
              <a:t> - Holding period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DB657A-CB5D-419B-A0D3-D6EA0C772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971600" y="1347614"/>
            <a:ext cx="2876550" cy="32670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32999E-5BB1-49F6-8D02-224B182CC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40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18E42D-A851-485F-9F73-A8F7A8CA6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818530"/>
            <a:ext cx="4505325" cy="2181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3C8B44-4C0A-48C6-9B43-FFBE946ADE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1470"/>
            <a:ext cx="2569667" cy="149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652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C3837C-A96E-4C13-88C6-947F253D9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4" b="3592"/>
          <a:stretch/>
        </p:blipFill>
        <p:spPr>
          <a:xfrm>
            <a:off x="971600" y="1635646"/>
            <a:ext cx="2861692" cy="35078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521B3B-DC2D-4FF3-9B37-101FF9BDB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779662"/>
            <a:ext cx="4507839" cy="2232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11AE1F-A0B0-41EF-BB38-F0DEF820F3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553"/>
            <a:ext cx="2569667" cy="149689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1B6D1C5-128F-4B7C-BA6A-C6A31441D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Lti</a:t>
            </a:r>
            <a:r>
              <a:rPr lang="en-GB" dirty="0"/>
              <a:t> - Holding period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06C1F6-10A4-484E-9381-98FA70E4E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4418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592CA4-5AF2-477B-81C9-56E67D627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600" b="28688"/>
          <a:stretch/>
        </p:blipFill>
        <p:spPr>
          <a:xfrm>
            <a:off x="504000" y="1419622"/>
            <a:ext cx="4032448" cy="29879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7A00B9-8B00-419A-973D-8A5FE9D08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77" y="0"/>
            <a:ext cx="2203723" cy="123996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1B6C64A-8304-43DD-A336-6743479E0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Lti</a:t>
            </a:r>
            <a:r>
              <a:rPr lang="en-GB" dirty="0"/>
              <a:t> - Holding period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FB2E73-8F62-4F62-8B0F-9A71A697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42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4EBB41-FC07-4321-BA1C-4A2C0D9F6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644"/>
          <a:stretch/>
        </p:blipFill>
        <p:spPr>
          <a:xfrm>
            <a:off x="4788024" y="1707654"/>
            <a:ext cx="4032448" cy="222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471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10FDE-4924-4ADA-A6DA-B09358CFF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Shareholding requirement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3F2A6C0-0285-471B-84F4-E99FD11E59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607404"/>
              </p:ext>
            </p:extLst>
          </p:nvPr>
        </p:nvGraphicFramePr>
        <p:xfrm>
          <a:off x="503238" y="1008063"/>
          <a:ext cx="8137525" cy="3779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A1D9AE7-8205-4927-80E5-6972EF1848B4}"/>
              </a:ext>
            </a:extLst>
          </p:cNvPr>
          <p:cNvSpPr txBox="1"/>
          <p:nvPr/>
        </p:nvSpPr>
        <p:spPr>
          <a:xfrm>
            <a:off x="2153375" y="1275606"/>
            <a:ext cx="242726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b="1" dirty="0"/>
              <a:t>200% base pay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A238F8-5910-49CC-9F9E-8049FA995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06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FB6C-3C76-4F44-BE6A-D162E4497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Shareholding requirement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830FB-167A-43B1-AFDD-8B142F9D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44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65867-9AB2-4B10-BFB5-0ED52C224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779662"/>
            <a:ext cx="3104554" cy="22988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EF5B82-481A-400E-BD31-0B3077F1E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08187"/>
            <a:ext cx="12001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795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516ED-3543-43C8-BDB2-BF37B7914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Ceo</a:t>
            </a:r>
            <a:r>
              <a:rPr lang="en-GB" dirty="0"/>
              <a:t> REMUNERATION FROM A </a:t>
            </a:r>
            <a:r>
              <a:rPr lang="en-GB" dirty="0" err="1"/>
              <a:t>LONG-term</a:t>
            </a:r>
            <a:r>
              <a:rPr lang="en-GB" dirty="0"/>
              <a:t> shareholder value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6E7B7-76B2-4B13-B7E7-47CBC0463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0" y="1008000"/>
            <a:ext cx="8136000" cy="1851782"/>
          </a:xfrm>
        </p:spPr>
        <p:txBody>
          <a:bodyPr/>
          <a:lstStyle/>
          <a:p>
            <a:r>
              <a:rPr lang="en-GB" dirty="0"/>
              <a:t>Our criteria:</a:t>
            </a:r>
          </a:p>
          <a:p>
            <a:pPr lvl="1"/>
            <a:r>
              <a:rPr lang="en-GB" sz="2000" dirty="0"/>
              <a:t>Granting </a:t>
            </a:r>
            <a:r>
              <a:rPr lang="en-GB" sz="2000" b="1" dirty="0"/>
              <a:t>share-based remuneration</a:t>
            </a:r>
          </a:p>
          <a:p>
            <a:pPr lvl="1"/>
            <a:r>
              <a:rPr lang="en-GB" sz="2000" dirty="0"/>
              <a:t>Longest vesting/holding period more than 3 years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EBD851-9183-4CC5-BAA8-F572B8515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291198"/>
              </p:ext>
            </p:extLst>
          </p:nvPr>
        </p:nvGraphicFramePr>
        <p:xfrm>
          <a:off x="4067944" y="2557955"/>
          <a:ext cx="4212016" cy="21945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961679857"/>
                    </a:ext>
                  </a:extLst>
                </a:gridCol>
                <a:gridCol w="1169904">
                  <a:extLst>
                    <a:ext uri="{9D8B030D-6E8A-4147-A177-3AD203B41FA5}">
                      <a16:colId xmlns:a16="http://schemas.microsoft.com/office/drawing/2014/main" val="934704214"/>
                    </a:ext>
                  </a:extLst>
                </a:gridCol>
                <a:gridCol w="1169904">
                  <a:extLst>
                    <a:ext uri="{9D8B030D-6E8A-4147-A177-3AD203B41FA5}">
                      <a16:colId xmlns:a16="http://schemas.microsoft.com/office/drawing/2014/main" val="679074179"/>
                    </a:ext>
                  </a:extLst>
                </a:gridCol>
              </a:tblGrid>
              <a:tr h="243027">
                <a:tc>
                  <a:txBody>
                    <a:bodyPr/>
                    <a:lstStyle/>
                    <a:p>
                      <a:r>
                        <a:rPr lang="en-GB" sz="1200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% of firms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11828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r>
                        <a:rPr lang="en-GB" sz="1200" dirty="0"/>
                        <a:t>Belgium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9/76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54131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r>
                        <a:rPr lang="en-GB" sz="1200" dirty="0"/>
                        <a:t>The Netherlands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18/70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683075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r>
                        <a:rPr lang="en-GB" sz="1200" dirty="0"/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39/221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479809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r>
                        <a:rPr lang="en-GB" sz="1200" dirty="0"/>
                        <a:t>Sweden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1/40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228055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r>
                        <a:rPr lang="en-GB" sz="1200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122/288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245161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r>
                        <a:rPr lang="en-GB" sz="1200" dirty="0"/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9/97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420132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r>
                        <a:rPr lang="en-GB" sz="1200" dirty="0"/>
                        <a:t>Switzerland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9/46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75033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B8CCDF-5273-4E69-81F6-1928096E7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45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22662B-A8E9-4A6F-9274-B0B5311D56D4}"/>
              </a:ext>
            </a:extLst>
          </p:cNvPr>
          <p:cNvSpPr txBox="1"/>
          <p:nvPr/>
        </p:nvSpPr>
        <p:spPr>
          <a:xfrm>
            <a:off x="1043608" y="3363838"/>
            <a:ext cx="149752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/>
              <a:t>207/838</a:t>
            </a:r>
          </a:p>
        </p:txBody>
      </p:sp>
    </p:spTree>
    <p:extLst>
      <p:ext uri="{BB962C8B-B14F-4D97-AF65-F5344CB8AC3E}">
        <p14:creationId xmlns:p14="http://schemas.microsoft.com/office/powerpoint/2010/main" val="27512665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C95AC-32BE-4CAC-A66F-E7DCF285D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drives long term shareholder value perspective in rewards?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F9059D8C-194B-455F-B527-FB0D5B2F01D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40570318"/>
              </p:ext>
            </p:extLst>
          </p:nvPr>
        </p:nvGraphicFramePr>
        <p:xfrm>
          <a:off x="1949401" y="1059582"/>
          <a:ext cx="5245198" cy="359434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59310">
                  <a:extLst>
                    <a:ext uri="{9D8B030D-6E8A-4147-A177-3AD203B41FA5}">
                      <a16:colId xmlns:a16="http://schemas.microsoft.com/office/drawing/2014/main" val="1568826421"/>
                    </a:ext>
                  </a:extLst>
                </a:gridCol>
                <a:gridCol w="1189202">
                  <a:extLst>
                    <a:ext uri="{9D8B030D-6E8A-4147-A177-3AD203B41FA5}">
                      <a16:colId xmlns:a16="http://schemas.microsoft.com/office/drawing/2014/main" val="2724206225"/>
                    </a:ext>
                  </a:extLst>
                </a:gridCol>
                <a:gridCol w="1896686">
                  <a:extLst>
                    <a:ext uri="{9D8B030D-6E8A-4147-A177-3AD203B41FA5}">
                      <a16:colId xmlns:a16="http://schemas.microsoft.com/office/drawing/2014/main" val="2861138943"/>
                    </a:ext>
                  </a:extLst>
                </a:gridCol>
              </a:tblGrid>
              <a:tr h="273417">
                <a:tc>
                  <a:txBody>
                    <a:bodyPr/>
                    <a:lstStyle/>
                    <a:p>
                      <a:r>
                        <a:rPr lang="en-GB" sz="1200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Related?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Coefficient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103597"/>
                  </a:ext>
                </a:extLst>
              </a:tr>
              <a:tr h="314331">
                <a:tc>
                  <a:txBody>
                    <a:bodyPr/>
                    <a:lstStyle/>
                    <a:p>
                      <a:r>
                        <a:rPr lang="en-GB" sz="1100" dirty="0"/>
                        <a:t>Market 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0,270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527066"/>
                  </a:ext>
                </a:extLst>
              </a:tr>
              <a:tr h="130575">
                <a:tc>
                  <a:txBody>
                    <a:bodyPr/>
                    <a:lstStyle/>
                    <a:p>
                      <a:r>
                        <a:rPr lang="en-GB" sz="1100" dirty="0"/>
                        <a:t>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884207"/>
                  </a:ext>
                </a:extLst>
              </a:tr>
              <a:tr h="304396">
                <a:tc>
                  <a:txBody>
                    <a:bodyPr/>
                    <a:lstStyle/>
                    <a:p>
                      <a:r>
                        <a:rPr lang="en-GB" sz="1100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451863"/>
                  </a:ext>
                </a:extLst>
              </a:tr>
              <a:tr h="258227">
                <a:tc>
                  <a:txBody>
                    <a:bodyPr/>
                    <a:lstStyle/>
                    <a:p>
                      <a:r>
                        <a:rPr lang="en-GB" sz="1100" dirty="0"/>
                        <a:t>Profitability (ROA)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262534"/>
                  </a:ext>
                </a:extLst>
              </a:tr>
              <a:tr h="258227">
                <a:tc>
                  <a:txBody>
                    <a:bodyPr/>
                    <a:lstStyle/>
                    <a:p>
                      <a:r>
                        <a:rPr lang="en-GB" sz="1100" dirty="0"/>
                        <a:t>CEO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349040"/>
                  </a:ext>
                </a:extLst>
              </a:tr>
              <a:tr h="258227">
                <a:tc>
                  <a:txBody>
                    <a:bodyPr/>
                    <a:lstStyle/>
                    <a:p>
                      <a:r>
                        <a:rPr lang="en-GB" sz="1100" dirty="0"/>
                        <a:t>CEO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592832"/>
                  </a:ext>
                </a:extLst>
              </a:tr>
              <a:tr h="258227">
                <a:tc>
                  <a:txBody>
                    <a:bodyPr/>
                    <a:lstStyle/>
                    <a:p>
                      <a:r>
                        <a:rPr lang="en-GB" sz="1100" dirty="0"/>
                        <a:t>CEO tenure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865593"/>
                  </a:ext>
                </a:extLst>
              </a:tr>
              <a:tr h="258227">
                <a:tc>
                  <a:txBody>
                    <a:bodyPr/>
                    <a:lstStyle/>
                    <a:p>
                      <a:r>
                        <a:rPr lang="en-GB" sz="1100" dirty="0"/>
                        <a:t>Insider CEO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156315"/>
                  </a:ext>
                </a:extLst>
              </a:tr>
              <a:tr h="258227">
                <a:tc>
                  <a:txBody>
                    <a:bodyPr/>
                    <a:lstStyle/>
                    <a:p>
                      <a:r>
                        <a:rPr lang="en-GB" sz="1100" dirty="0"/>
                        <a:t>Foreign CEO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887935"/>
                  </a:ext>
                </a:extLst>
              </a:tr>
              <a:tr h="258227">
                <a:tc>
                  <a:txBody>
                    <a:bodyPr/>
                    <a:lstStyle/>
                    <a:p>
                      <a:r>
                        <a:rPr lang="en-GB" sz="1100" dirty="0"/>
                        <a:t>Total shareholder return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025426"/>
                  </a:ext>
                </a:extLst>
              </a:tr>
              <a:tr h="314331">
                <a:tc>
                  <a:txBody>
                    <a:bodyPr/>
                    <a:lstStyle/>
                    <a:p>
                      <a:r>
                        <a:rPr lang="en-GB" sz="1100" dirty="0"/>
                        <a:t>Ownership dispersion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0,115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969842"/>
                  </a:ext>
                </a:extLst>
              </a:tr>
              <a:tr h="3143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CEO is Executive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84942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FC8CB-F2D1-4C80-B77D-B62458BBD5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9746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516ED-3543-43C8-BDB2-BF37B7914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drives sustainability KPIS in </a:t>
            </a:r>
            <a:r>
              <a:rPr lang="en-GB" dirty="0" err="1"/>
              <a:t>sti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6E7B7-76B2-4B13-B7E7-47CBC0463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0" y="1008000"/>
            <a:ext cx="8136000" cy="1851782"/>
          </a:xfrm>
        </p:spPr>
        <p:txBody>
          <a:bodyPr/>
          <a:lstStyle/>
          <a:p>
            <a:r>
              <a:rPr lang="en-GB" dirty="0"/>
              <a:t>Our criteria:</a:t>
            </a:r>
          </a:p>
          <a:p>
            <a:pPr lvl="1"/>
            <a:r>
              <a:rPr lang="en-GB" dirty="0"/>
              <a:t>Safety, environment, CSR, employee- or customer-related KPIS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EBD851-9183-4CC5-BAA8-F572B8515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875491"/>
              </p:ext>
            </p:extLst>
          </p:nvPr>
        </p:nvGraphicFramePr>
        <p:xfrm>
          <a:off x="4067944" y="2557955"/>
          <a:ext cx="4212016" cy="21945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961679857"/>
                    </a:ext>
                  </a:extLst>
                </a:gridCol>
                <a:gridCol w="1169904">
                  <a:extLst>
                    <a:ext uri="{9D8B030D-6E8A-4147-A177-3AD203B41FA5}">
                      <a16:colId xmlns:a16="http://schemas.microsoft.com/office/drawing/2014/main" val="934704214"/>
                    </a:ext>
                  </a:extLst>
                </a:gridCol>
                <a:gridCol w="1169904">
                  <a:extLst>
                    <a:ext uri="{9D8B030D-6E8A-4147-A177-3AD203B41FA5}">
                      <a16:colId xmlns:a16="http://schemas.microsoft.com/office/drawing/2014/main" val="679074179"/>
                    </a:ext>
                  </a:extLst>
                </a:gridCol>
              </a:tblGrid>
              <a:tr h="243027">
                <a:tc>
                  <a:txBody>
                    <a:bodyPr/>
                    <a:lstStyle/>
                    <a:p>
                      <a:r>
                        <a:rPr lang="en-GB" sz="1200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% of firms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11828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r>
                        <a:rPr lang="en-GB" sz="1200" dirty="0"/>
                        <a:t>Belgium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18/57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54131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r>
                        <a:rPr lang="en-GB" sz="1200" dirty="0"/>
                        <a:t>The Netherlands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24/58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683075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r>
                        <a:rPr lang="en-GB" sz="1200" dirty="0"/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64/162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479809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r>
                        <a:rPr lang="en-GB" sz="1200" dirty="0"/>
                        <a:t>Sweden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2/16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228055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r>
                        <a:rPr lang="en-GB" sz="1200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170/279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245161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r>
                        <a:rPr lang="en-GB" sz="1200" dirty="0"/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10/83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420132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r>
                        <a:rPr lang="en-GB" sz="1200" dirty="0"/>
                        <a:t>Switzerland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11/43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75033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FAD480-08E2-493B-B08A-D17C5C5F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47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D5EB56-528B-43FD-9265-83FEDD8C867F}"/>
              </a:ext>
            </a:extLst>
          </p:cNvPr>
          <p:cNvSpPr txBox="1"/>
          <p:nvPr/>
        </p:nvSpPr>
        <p:spPr>
          <a:xfrm>
            <a:off x="1043608" y="3363838"/>
            <a:ext cx="149752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/>
              <a:t>139/698</a:t>
            </a:r>
          </a:p>
        </p:txBody>
      </p:sp>
    </p:spTree>
    <p:extLst>
      <p:ext uri="{BB962C8B-B14F-4D97-AF65-F5344CB8AC3E}">
        <p14:creationId xmlns:p14="http://schemas.microsoft.com/office/powerpoint/2010/main" val="21087780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C95AC-32BE-4CAC-A66F-E7DCF285D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drives sustainability KPIS in </a:t>
            </a:r>
            <a:r>
              <a:rPr lang="en-GB" dirty="0" err="1"/>
              <a:t>sti</a:t>
            </a:r>
            <a:r>
              <a:rPr lang="en-GB" dirty="0"/>
              <a:t>?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F9059D8C-194B-455F-B527-FB0D5B2F01D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9886120"/>
              </p:ext>
            </p:extLst>
          </p:nvPr>
        </p:nvGraphicFramePr>
        <p:xfrm>
          <a:off x="1944128" y="987574"/>
          <a:ext cx="5255744" cy="359434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59310">
                  <a:extLst>
                    <a:ext uri="{9D8B030D-6E8A-4147-A177-3AD203B41FA5}">
                      <a16:colId xmlns:a16="http://schemas.microsoft.com/office/drawing/2014/main" val="1568826421"/>
                    </a:ext>
                  </a:extLst>
                </a:gridCol>
                <a:gridCol w="1189202">
                  <a:extLst>
                    <a:ext uri="{9D8B030D-6E8A-4147-A177-3AD203B41FA5}">
                      <a16:colId xmlns:a16="http://schemas.microsoft.com/office/drawing/2014/main" val="2724206225"/>
                    </a:ext>
                  </a:extLst>
                </a:gridCol>
                <a:gridCol w="1907232">
                  <a:extLst>
                    <a:ext uri="{9D8B030D-6E8A-4147-A177-3AD203B41FA5}">
                      <a16:colId xmlns:a16="http://schemas.microsoft.com/office/drawing/2014/main" val="2861138943"/>
                    </a:ext>
                  </a:extLst>
                </a:gridCol>
              </a:tblGrid>
              <a:tr h="273417">
                <a:tc>
                  <a:txBody>
                    <a:bodyPr/>
                    <a:lstStyle/>
                    <a:p>
                      <a:r>
                        <a:rPr lang="en-GB" sz="1200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Related?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Coefficient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103597"/>
                  </a:ext>
                </a:extLst>
              </a:tr>
              <a:tr h="314331">
                <a:tc>
                  <a:txBody>
                    <a:bodyPr/>
                    <a:lstStyle/>
                    <a:p>
                      <a:r>
                        <a:rPr lang="en-GB" sz="1100" dirty="0"/>
                        <a:t>Market 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0,237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527066"/>
                  </a:ext>
                </a:extLst>
              </a:tr>
              <a:tr h="130575">
                <a:tc>
                  <a:txBody>
                    <a:bodyPr/>
                    <a:lstStyle/>
                    <a:p>
                      <a:r>
                        <a:rPr lang="en-GB" sz="1100" dirty="0"/>
                        <a:t>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884207"/>
                  </a:ext>
                </a:extLst>
              </a:tr>
              <a:tr h="304396">
                <a:tc>
                  <a:txBody>
                    <a:bodyPr/>
                    <a:lstStyle/>
                    <a:p>
                      <a:r>
                        <a:rPr lang="en-GB" sz="1100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451863"/>
                  </a:ext>
                </a:extLst>
              </a:tr>
              <a:tr h="258227">
                <a:tc>
                  <a:txBody>
                    <a:bodyPr/>
                    <a:lstStyle/>
                    <a:p>
                      <a:r>
                        <a:rPr lang="en-GB" sz="1100" dirty="0"/>
                        <a:t>Profitability (ROA)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-0,094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262534"/>
                  </a:ext>
                </a:extLst>
              </a:tr>
              <a:tr h="258227">
                <a:tc>
                  <a:txBody>
                    <a:bodyPr/>
                    <a:lstStyle/>
                    <a:p>
                      <a:r>
                        <a:rPr lang="en-GB" sz="1100" dirty="0"/>
                        <a:t>CEO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349040"/>
                  </a:ext>
                </a:extLst>
              </a:tr>
              <a:tr h="258227">
                <a:tc>
                  <a:txBody>
                    <a:bodyPr/>
                    <a:lstStyle/>
                    <a:p>
                      <a:r>
                        <a:rPr lang="en-GB" sz="1100" dirty="0"/>
                        <a:t>CEO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592832"/>
                  </a:ext>
                </a:extLst>
              </a:tr>
              <a:tr h="258227">
                <a:tc>
                  <a:txBody>
                    <a:bodyPr/>
                    <a:lstStyle/>
                    <a:p>
                      <a:r>
                        <a:rPr lang="en-GB" sz="1100" dirty="0"/>
                        <a:t>CEO tenure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865593"/>
                  </a:ext>
                </a:extLst>
              </a:tr>
              <a:tr h="258227">
                <a:tc>
                  <a:txBody>
                    <a:bodyPr/>
                    <a:lstStyle/>
                    <a:p>
                      <a:r>
                        <a:rPr lang="en-GB" sz="1100" dirty="0"/>
                        <a:t>Insider CEO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156315"/>
                  </a:ext>
                </a:extLst>
              </a:tr>
              <a:tr h="258227">
                <a:tc>
                  <a:txBody>
                    <a:bodyPr/>
                    <a:lstStyle/>
                    <a:p>
                      <a:r>
                        <a:rPr lang="en-GB" sz="1100" dirty="0"/>
                        <a:t>Foreign CEO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887935"/>
                  </a:ext>
                </a:extLst>
              </a:tr>
              <a:tr h="258227">
                <a:tc>
                  <a:txBody>
                    <a:bodyPr/>
                    <a:lstStyle/>
                    <a:p>
                      <a:r>
                        <a:rPr lang="en-GB" sz="1100" dirty="0"/>
                        <a:t>Total shareholder return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025426"/>
                  </a:ext>
                </a:extLst>
              </a:tr>
              <a:tr h="314331">
                <a:tc>
                  <a:txBody>
                    <a:bodyPr/>
                    <a:lstStyle/>
                    <a:p>
                      <a:r>
                        <a:rPr lang="en-GB" sz="1100" dirty="0"/>
                        <a:t>Ownership dispersion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969842"/>
                  </a:ext>
                </a:extLst>
              </a:tr>
              <a:tr h="3143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CEO is Executive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84942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C8F230-EDE9-4F7B-840F-EC1BE0B561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0139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3EA8FA-47DB-40AA-97B6-C752298F8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851670"/>
            <a:ext cx="6610350" cy="21431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0CE07A-BFBD-49A0-8299-C58151731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49</a:t>
            </a:fld>
            <a:endParaRPr lang="en-GB"/>
          </a:p>
        </p:txBody>
      </p:sp>
      <p:pic>
        <p:nvPicPr>
          <p:cNvPr id="1026" name="Picture 2" descr="Image result for aegon">
            <a:extLst>
              <a:ext uri="{FF2B5EF4-FFF2-40B4-BE49-F238E27FC236}">
                <a16:creationId xmlns:a16="http://schemas.microsoft.com/office/drawing/2014/main" id="{BA42EA91-751F-44DB-BB2D-F0CAE2B51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510"/>
            <a:ext cx="2232248" cy="8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963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1FDF4-7677-49A0-ACC7-9378A4F0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0"/>
            <a:ext cx="8316472" cy="756000"/>
          </a:xfrm>
        </p:spPr>
        <p:txBody>
          <a:bodyPr>
            <a:normAutofit/>
          </a:bodyPr>
          <a:lstStyle/>
          <a:p>
            <a:r>
              <a:rPr lang="en-GB" dirty="0"/>
              <a:t>Median Total </a:t>
            </a:r>
            <a:r>
              <a:rPr lang="en-GB" dirty="0" err="1"/>
              <a:t>Ceo</a:t>
            </a:r>
            <a:r>
              <a:rPr lang="en-GB" dirty="0"/>
              <a:t> REMUNERATION </a:t>
            </a:r>
            <a:br>
              <a:rPr lang="en-GB" dirty="0"/>
            </a:br>
            <a:r>
              <a:rPr lang="en-GB" dirty="0"/>
              <a:t>PER STOCK MARKET INDEX - large cap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8E3047-753F-4FE0-B4F2-7D1B46EA50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271055"/>
              </p:ext>
            </p:extLst>
          </p:nvPr>
        </p:nvGraphicFramePr>
        <p:xfrm>
          <a:off x="1979712" y="987574"/>
          <a:ext cx="5112568" cy="379476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1955386">
                  <a:extLst>
                    <a:ext uri="{9D8B030D-6E8A-4147-A177-3AD203B41FA5}">
                      <a16:colId xmlns:a16="http://schemas.microsoft.com/office/drawing/2014/main" val="503097644"/>
                    </a:ext>
                  </a:extLst>
                </a:gridCol>
                <a:gridCol w="1578591">
                  <a:extLst>
                    <a:ext uri="{9D8B030D-6E8A-4147-A177-3AD203B41FA5}">
                      <a16:colId xmlns:a16="http://schemas.microsoft.com/office/drawing/2014/main" val="2963469150"/>
                    </a:ext>
                  </a:extLst>
                </a:gridCol>
                <a:gridCol w="1578591">
                  <a:extLst>
                    <a:ext uri="{9D8B030D-6E8A-4147-A177-3AD203B41FA5}">
                      <a16:colId xmlns:a16="http://schemas.microsoft.com/office/drawing/2014/main" val="3684001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Total remuneration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276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u="sng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u="sng" dirty="0"/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982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Bel 20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2.080.000</a:t>
                      </a:r>
                    </a:p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1.975.000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651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AEX (NL)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2.940.000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3.590.000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59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DAX 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5.555.000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6.205.000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317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CAC 40 (F)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4.615.000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4.440.000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036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CAC Next 20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2.465.000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3.080.000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976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FTSE 100 (UK)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4.300.000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3.830.000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455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OMXS60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1.510.000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1.740.000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058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SMI Expanded (CH)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n.a.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3.245.000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52533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24CB6D-7783-4CAF-A7A5-22551E7B4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1189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E7317C-F1F7-4B82-B589-BE9BEDD8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50</a:t>
            </a:fld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B65C8D-01F3-4FEB-8F7A-E56EFBC3E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7375" y="411510"/>
            <a:ext cx="1952625" cy="295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CF3646-28F4-4319-BEC8-0E932981E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635646"/>
            <a:ext cx="2975460" cy="2088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CFC9C5-3213-4AA3-9ED1-5E0FF4FF81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1635646"/>
            <a:ext cx="2840732" cy="217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429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611CC6-457E-4BA2-95A3-538FE5ACC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7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1C0C4A-1D91-4216-BD07-7350EDC3CB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Learnings on Ownership dispersion</a:t>
            </a:r>
          </a:p>
        </p:txBody>
      </p:sp>
      <p:pic>
        <p:nvPicPr>
          <p:cNvPr id="3" name="Graphic 2" descr="Meeting">
            <a:extLst>
              <a:ext uri="{FF2B5EF4-FFF2-40B4-BE49-F238E27FC236}">
                <a16:creationId xmlns:a16="http://schemas.microsoft.com/office/drawing/2014/main" id="{4B840D4C-DF94-4C20-AC71-784B9D61E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2320" y="3678188"/>
            <a:ext cx="1465312" cy="146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065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D0A3D-468B-4C93-BD0D-92F1F83D1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 with ownership dispersion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FA5C63-E441-4F8F-A203-C0EB4E063B5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78120559"/>
              </p:ext>
            </p:extLst>
          </p:nvPr>
        </p:nvGraphicFramePr>
        <p:xfrm>
          <a:off x="503999" y="987574"/>
          <a:ext cx="8136001" cy="3652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83806">
                  <a:extLst>
                    <a:ext uri="{9D8B030D-6E8A-4147-A177-3AD203B41FA5}">
                      <a16:colId xmlns:a16="http://schemas.microsoft.com/office/drawing/2014/main" val="1568826421"/>
                    </a:ext>
                  </a:extLst>
                </a:gridCol>
                <a:gridCol w="986236">
                  <a:extLst>
                    <a:ext uri="{9D8B030D-6E8A-4147-A177-3AD203B41FA5}">
                      <a16:colId xmlns:a16="http://schemas.microsoft.com/office/drawing/2014/main" val="2724206225"/>
                    </a:ext>
                  </a:extLst>
                </a:gridCol>
                <a:gridCol w="4965959">
                  <a:extLst>
                    <a:ext uri="{9D8B030D-6E8A-4147-A177-3AD203B41FA5}">
                      <a16:colId xmlns:a16="http://schemas.microsoft.com/office/drawing/2014/main" val="2861138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Related?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Coefficient &amp; 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103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/>
                        <a:t>Total remuneration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More dispersed, higher total remuneration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884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/>
                        <a:t>Target bonus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451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/>
                        <a:t>Target bonus pay-out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More dispersed, higher target bonus pay-out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26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/>
                        <a:t>Share based remuneration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More dispersed, higher occurrence of share-based remuneration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592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/>
                        <a:t>Non financial KPI’s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865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/>
                        <a:t>Pension contribution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156315"/>
                  </a:ext>
                </a:extLst>
              </a:tr>
              <a:tr h="244688">
                <a:tc>
                  <a:txBody>
                    <a:bodyPr/>
                    <a:lstStyle/>
                    <a:p>
                      <a:r>
                        <a:rPr lang="en-GB" sz="1100" dirty="0"/>
                        <a:t>Voting dissent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More dispersed -&gt;more dissent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528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/>
                        <a:t>Long term shareholder value perspective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Companies with dispersed ownership make more use of LTI with long term perspective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63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/>
                        <a:t>Non-financial KPIs in 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Companies with dispersed ownership use less non-financial KPIs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58970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905E92-C4A3-4249-886C-9F10AB0B604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8958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53794" y="3667134"/>
            <a:ext cx="5566678" cy="1212300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xavier.baeten@vlerick.com</a:t>
            </a:r>
            <a:endParaRPr lang="en-US" dirty="0"/>
          </a:p>
          <a:p>
            <a:r>
              <a:rPr lang="en-GB" dirty="0"/>
              <a:t>www.linkedin.com/in/xavier-baeten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641694" y="1945201"/>
            <a:ext cx="9144000" cy="12052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5500" b="1" kern="120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4125" dirty="0"/>
              <a:t>HAPPY</a:t>
            </a:r>
          </a:p>
          <a:p>
            <a:pPr>
              <a:lnSpc>
                <a:spcPct val="70000"/>
              </a:lnSpc>
            </a:pPr>
            <a:r>
              <a:rPr lang="en-US" sz="4125" dirty="0"/>
              <a:t>TO CONNECT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72" y="3323269"/>
            <a:ext cx="2017905" cy="181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13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F7DB0-26A8-401A-B7F9-E4F332C54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Median CEO total remuneration</a:t>
            </a:r>
            <a:br>
              <a:rPr lang="en-GB" dirty="0"/>
            </a:br>
            <a:r>
              <a:rPr lang="en-GB" dirty="0"/>
              <a:t>Focus on </a:t>
            </a:r>
            <a:r>
              <a:rPr lang="en-GB" dirty="0" err="1"/>
              <a:t>aex</a:t>
            </a:r>
            <a:r>
              <a:rPr lang="en-GB" dirty="0"/>
              <a:t> – evolution 2016-2017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D376638-EFE2-4A4C-ACA0-9DD60203B5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726207"/>
              </p:ext>
            </p:extLst>
          </p:nvPr>
        </p:nvGraphicFramePr>
        <p:xfrm>
          <a:off x="503238" y="1008063"/>
          <a:ext cx="8137525" cy="3779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207CB-284E-4262-A766-2D3CF8C45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22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1FDF4-7677-49A0-ACC7-9378A4F02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Median Total </a:t>
            </a:r>
            <a:r>
              <a:rPr lang="en-GB" dirty="0" err="1"/>
              <a:t>Ceo</a:t>
            </a:r>
            <a:r>
              <a:rPr lang="en-GB" dirty="0"/>
              <a:t> REMUNERATION </a:t>
            </a:r>
            <a:br>
              <a:rPr lang="en-GB" dirty="0"/>
            </a:br>
            <a:r>
              <a:rPr lang="en-GB" dirty="0"/>
              <a:t>PER STOCK MARKET INDEX - Mid cap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8E3047-753F-4FE0-B4F2-7D1B46EA50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502300"/>
              </p:ext>
            </p:extLst>
          </p:nvPr>
        </p:nvGraphicFramePr>
        <p:xfrm>
          <a:off x="2195736" y="1419622"/>
          <a:ext cx="4680521" cy="259588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790143">
                  <a:extLst>
                    <a:ext uri="{9D8B030D-6E8A-4147-A177-3AD203B41FA5}">
                      <a16:colId xmlns:a16="http://schemas.microsoft.com/office/drawing/2014/main" val="503097644"/>
                    </a:ext>
                  </a:extLst>
                </a:gridCol>
                <a:gridCol w="1445189">
                  <a:extLst>
                    <a:ext uri="{9D8B030D-6E8A-4147-A177-3AD203B41FA5}">
                      <a16:colId xmlns:a16="http://schemas.microsoft.com/office/drawing/2014/main" val="2483386653"/>
                    </a:ext>
                  </a:extLst>
                </a:gridCol>
                <a:gridCol w="1445189">
                  <a:extLst>
                    <a:ext uri="{9D8B030D-6E8A-4147-A177-3AD203B41FA5}">
                      <a16:colId xmlns:a16="http://schemas.microsoft.com/office/drawing/2014/main" val="3684001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Total remuneration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276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sng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sng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764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Bel Mid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690.000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865.000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651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AMX (NL)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1.080.000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1.180.000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59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MDAX 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2.765.000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2.710.000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317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CAC Mid (F)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</a:rPr>
                        <a:t>2.065.000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2.040.000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036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FTSE 250 (UK)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2.060.000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2.090.000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45576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3CDC5D-B24D-4953-A133-5F95A62C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13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1FDF4-7677-49A0-ACC7-9378A4F02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Median Total </a:t>
            </a:r>
            <a:r>
              <a:rPr lang="en-GB" dirty="0" err="1"/>
              <a:t>Ceo</a:t>
            </a:r>
            <a:r>
              <a:rPr lang="en-GB" dirty="0"/>
              <a:t> REMUNERATION </a:t>
            </a:r>
            <a:br>
              <a:rPr lang="en-GB" dirty="0"/>
            </a:br>
            <a:r>
              <a:rPr lang="en-GB" dirty="0"/>
              <a:t>PER STOCK MARKET INDEX - small cap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8E3047-753F-4FE0-B4F2-7D1B46EA50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715202"/>
              </p:ext>
            </p:extLst>
          </p:nvPr>
        </p:nvGraphicFramePr>
        <p:xfrm>
          <a:off x="2195735" y="1635646"/>
          <a:ext cx="4752529" cy="22250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817683">
                  <a:extLst>
                    <a:ext uri="{9D8B030D-6E8A-4147-A177-3AD203B41FA5}">
                      <a16:colId xmlns:a16="http://schemas.microsoft.com/office/drawing/2014/main" val="503097644"/>
                    </a:ext>
                  </a:extLst>
                </a:gridCol>
                <a:gridCol w="1467423">
                  <a:extLst>
                    <a:ext uri="{9D8B030D-6E8A-4147-A177-3AD203B41FA5}">
                      <a16:colId xmlns:a16="http://schemas.microsoft.com/office/drawing/2014/main" val="316382023"/>
                    </a:ext>
                  </a:extLst>
                </a:gridCol>
                <a:gridCol w="1467423">
                  <a:extLst>
                    <a:ext uri="{9D8B030D-6E8A-4147-A177-3AD203B41FA5}">
                      <a16:colId xmlns:a16="http://schemas.microsoft.com/office/drawing/2014/main" val="3684001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Total remuneration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276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sng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sng" dirty="0"/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80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Bel Small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560.000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525.000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651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err="1"/>
                        <a:t>AScX</a:t>
                      </a:r>
                      <a:r>
                        <a:rPr lang="en-GB" sz="1400" dirty="0"/>
                        <a:t> (NL)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785.000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775.000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59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SDAX 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1.435.000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1.265.000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317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CAC Small (F)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400000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460.000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03601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FDB023-60D7-4B69-927A-85BD685C6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981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85155-0FD7-40B7-A5B4-B956D70EB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CEO total remuneration 2017</a:t>
            </a:r>
            <a:br>
              <a:rPr lang="en-GB" dirty="0"/>
            </a:br>
            <a:r>
              <a:rPr lang="en-GB" dirty="0"/>
              <a:t>Quartiles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6648D48-005B-4FFC-B8A8-5537BE03C4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743021"/>
              </p:ext>
            </p:extLst>
          </p:nvPr>
        </p:nvGraphicFramePr>
        <p:xfrm>
          <a:off x="537445" y="1491630"/>
          <a:ext cx="8137524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34381">
                  <a:extLst>
                    <a:ext uri="{9D8B030D-6E8A-4147-A177-3AD203B41FA5}">
                      <a16:colId xmlns:a16="http://schemas.microsoft.com/office/drawing/2014/main" val="2855799926"/>
                    </a:ext>
                  </a:extLst>
                </a:gridCol>
                <a:gridCol w="2034381">
                  <a:extLst>
                    <a:ext uri="{9D8B030D-6E8A-4147-A177-3AD203B41FA5}">
                      <a16:colId xmlns:a16="http://schemas.microsoft.com/office/drawing/2014/main" val="3211521399"/>
                    </a:ext>
                  </a:extLst>
                </a:gridCol>
                <a:gridCol w="2034381">
                  <a:extLst>
                    <a:ext uri="{9D8B030D-6E8A-4147-A177-3AD203B41FA5}">
                      <a16:colId xmlns:a16="http://schemas.microsoft.com/office/drawing/2014/main" val="4049276268"/>
                    </a:ext>
                  </a:extLst>
                </a:gridCol>
                <a:gridCol w="2034381">
                  <a:extLst>
                    <a:ext uri="{9D8B030D-6E8A-4147-A177-3AD203B41FA5}">
                      <a16:colId xmlns:a16="http://schemas.microsoft.com/office/drawing/2014/main" val="15859374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582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2.270.000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3.590.000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4.820.000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080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AMX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880.000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1.180.000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1.595.000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225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AScX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660.000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775.000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955.000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5229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8DB52-2385-4B53-B9EC-07236E6C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13619"/>
      </p:ext>
    </p:extLst>
  </p:cSld>
  <p:clrMapOvr>
    <a:masterClrMapping/>
  </p:clrMapOvr>
</p:sld>
</file>

<file path=ppt/theme/theme1.xml><?xml version="1.0" encoding="utf-8"?>
<a:theme xmlns:a="http://schemas.openxmlformats.org/drawingml/2006/main" name="_VBS_16-9_ThemeRed">
  <a:themeElements>
    <a:clrScheme name="4_VBS_PaletteRed">
      <a:dk1>
        <a:srgbClr val="4B4B4B"/>
      </a:dk1>
      <a:lt1>
        <a:sysClr val="window" lastClr="FFFFFF"/>
      </a:lt1>
      <a:dk2>
        <a:srgbClr val="D22630"/>
      </a:dk2>
      <a:lt2>
        <a:srgbClr val="FFFFFF"/>
      </a:lt2>
      <a:accent1>
        <a:srgbClr val="9D2235"/>
      </a:accent1>
      <a:accent2>
        <a:srgbClr val="FF6A13"/>
      </a:accent2>
      <a:accent3>
        <a:srgbClr val="E31C79"/>
      </a:accent3>
      <a:accent4>
        <a:srgbClr val="004C97"/>
      </a:accent4>
      <a:accent5>
        <a:srgbClr val="00A3E0"/>
      </a:accent5>
      <a:accent6>
        <a:srgbClr val="C4D600"/>
      </a:accent6>
      <a:hlink>
        <a:srgbClr val="009A44"/>
      </a:hlink>
      <a:folHlink>
        <a:srgbClr val="2A2867"/>
      </a:folHlink>
    </a:clrScheme>
    <a:fontScheme name="1_VBS_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_VBS_PresentationRed_16-9</Template>
  <TotalTime>3605</TotalTime>
  <Words>1822</Words>
  <Application>Microsoft Office PowerPoint</Application>
  <PresentationFormat>On-screen Show (16:9)</PresentationFormat>
  <Paragraphs>812</Paragraphs>
  <Slides>53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Verdana</vt:lpstr>
      <vt:lpstr>_VBS_16-9_ThemeRed</vt:lpstr>
      <vt:lpstr>CEO remuneration study 2018</vt:lpstr>
      <vt:lpstr>1</vt:lpstr>
      <vt:lpstr>countries</vt:lpstr>
      <vt:lpstr>2</vt:lpstr>
      <vt:lpstr>Median Total Ceo REMUNERATION  PER STOCK MARKET INDEX - large cap</vt:lpstr>
      <vt:lpstr>Median CEO total remuneration Focus on aex – evolution 2016-2017</vt:lpstr>
      <vt:lpstr>Median Total Ceo REMUNERATION  PER STOCK MARKET INDEX - Mid cap</vt:lpstr>
      <vt:lpstr>Median Total Ceo REMUNERATION  PER STOCK MARKET INDEX - small cap</vt:lpstr>
      <vt:lpstr>CEO total remuneration 2017 Quartiles</vt:lpstr>
      <vt:lpstr>Median Ceo REMUNERATION PER STOCK MARKET INDEX - large cap</vt:lpstr>
      <vt:lpstr>Median Ceo REMUNERATION PER STOCK MARKET INDEX - Mid cap</vt:lpstr>
      <vt:lpstr>Median Ceo REMUNERATION PER STOCK MARKET INDEX - small cap</vt:lpstr>
      <vt:lpstr>3</vt:lpstr>
      <vt:lpstr>CEO Target bonus percentages –  large cap</vt:lpstr>
      <vt:lpstr>CEO Target bonus percentages –  Mid cap</vt:lpstr>
      <vt:lpstr>CEO Target bonus percentages –  small cap</vt:lpstr>
      <vt:lpstr>4</vt:lpstr>
      <vt:lpstr>What drives CEO total remuneration level?</vt:lpstr>
      <vt:lpstr>What drives ceo total remuneration level? Country effects</vt:lpstr>
      <vt:lpstr>The impact of firm size over the years</vt:lpstr>
      <vt:lpstr>What drives bonus pay-out relative to target?</vt:lpstr>
      <vt:lpstr>Occurrence of Share-based remuneration IN THE NETHERLANDS</vt:lpstr>
      <vt:lpstr>What drives the occurrence of share-based remuneration?</vt:lpstr>
      <vt:lpstr>5</vt:lpstr>
      <vt:lpstr>Key performance indicators used in incentive plans</vt:lpstr>
      <vt:lpstr>Key performance indicators used in incentive plans</vt:lpstr>
      <vt:lpstr>Kpis underlying short-term incentives</vt:lpstr>
      <vt:lpstr>KPIs underlying Short-term incentives</vt:lpstr>
      <vt:lpstr>Kpis underlying long-term incentives</vt:lpstr>
      <vt:lpstr>PowerPoint Presentation</vt:lpstr>
      <vt:lpstr>PowerPoint Presentation</vt:lpstr>
      <vt:lpstr>PowerPoint Presentation</vt:lpstr>
      <vt:lpstr>6</vt:lpstr>
      <vt:lpstr>Typology of long-term incentives per country</vt:lpstr>
      <vt:lpstr>LTI – vesting period</vt:lpstr>
      <vt:lpstr>LTI - Vesting period</vt:lpstr>
      <vt:lpstr>Lti - Vesting period</vt:lpstr>
      <vt:lpstr>LTI – holding period</vt:lpstr>
      <vt:lpstr>Lti - Holding period</vt:lpstr>
      <vt:lpstr>Lti - Holding period</vt:lpstr>
      <vt:lpstr>Lti - Holding period</vt:lpstr>
      <vt:lpstr>Lti - Holding period</vt:lpstr>
      <vt:lpstr>Shareholding requirement</vt:lpstr>
      <vt:lpstr>Shareholding requirement</vt:lpstr>
      <vt:lpstr>Ceo REMUNERATION FROM A LONG-term shareholder value perspective</vt:lpstr>
      <vt:lpstr>What drives long term shareholder value perspective in rewards?</vt:lpstr>
      <vt:lpstr>What drives sustainability KPIS in sti?</vt:lpstr>
      <vt:lpstr>What drives sustainability KPIS in sti?</vt:lpstr>
      <vt:lpstr>PowerPoint Presentation</vt:lpstr>
      <vt:lpstr>PowerPoint Presentation</vt:lpstr>
      <vt:lpstr>7</vt:lpstr>
      <vt:lpstr>Link with ownership dispersion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Xavier Baeten</dc:creator>
  <dc:description>vs_3.0_02-06-2016</dc:description>
  <cp:lastModifiedBy>Xavier Baeten</cp:lastModifiedBy>
  <cp:revision>306</cp:revision>
  <cp:lastPrinted>2018-12-10T16:26:00Z</cp:lastPrinted>
  <dcterms:created xsi:type="dcterms:W3CDTF">2018-11-23T07:40:40Z</dcterms:created>
  <dcterms:modified xsi:type="dcterms:W3CDTF">2018-12-11T14:52:28Z</dcterms:modified>
</cp:coreProperties>
</file>